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56" r:id="rId2"/>
    <p:sldId id="257" r:id="rId3"/>
    <p:sldId id="258" r:id="rId4"/>
    <p:sldId id="259" r:id="rId5"/>
    <p:sldId id="260" r:id="rId6"/>
    <p:sldId id="261" r:id="rId7"/>
    <p:sldId id="343" r:id="rId8"/>
    <p:sldId id="346" r:id="rId9"/>
    <p:sldId id="344" r:id="rId10"/>
    <p:sldId id="350" r:id="rId11"/>
    <p:sldId id="306" r:id="rId12"/>
    <p:sldId id="349" r:id="rId13"/>
    <p:sldId id="355" r:id="rId14"/>
    <p:sldId id="357" r:id="rId15"/>
    <p:sldId id="310" r:id="rId16"/>
    <p:sldId id="354" r:id="rId17"/>
    <p:sldId id="358" r:id="rId18"/>
    <p:sldId id="27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E615B0F-29A0-1091-29E3-298028DF5532}" name="Withers, Amanda" initials="WA" userId="S::arw031@shsu.edu::214d8719-53eb-48fd-bc50-ee05b728432e"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0521E"/>
    <a:srgbClr val="E3643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CDC08D-B7AC-41B5-969D-D063C2B1643B}" v="9" dt="2024-04-16T18:53:03.2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8/10/relationships/authors" Target="authors.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D8F3FA-43B7-354D-96CB-4B2D1DAA54C3}" type="datetimeFigureOut">
              <a:rPr lang="en-US" smtClean="0"/>
              <a:t>4/12/2024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7347D3-73F9-654A-B90D-F82D5B1A815E}" type="slidenum">
              <a:rPr lang="en-US" smtClean="0"/>
              <a:t>‹#›</a:t>
            </a:fld>
            <a:endParaRPr lang="en-US"/>
          </a:p>
        </p:txBody>
      </p:sp>
    </p:spTree>
    <p:extLst>
      <p:ext uri="{BB962C8B-B14F-4D97-AF65-F5344CB8AC3E}">
        <p14:creationId xmlns:p14="http://schemas.microsoft.com/office/powerpoint/2010/main" val="2755801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97347D3-73F9-654A-B90D-F82D5B1A815E}" type="slidenum">
              <a:rPr lang="en-US" smtClean="0"/>
              <a:t>5</a:t>
            </a:fld>
            <a:endParaRPr lang="en-US"/>
          </a:p>
        </p:txBody>
      </p:sp>
    </p:spTree>
    <p:extLst>
      <p:ext uri="{BB962C8B-B14F-4D97-AF65-F5344CB8AC3E}">
        <p14:creationId xmlns:p14="http://schemas.microsoft.com/office/powerpoint/2010/main" val="17787742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US"/>
          </a:p>
        </p:txBody>
      </p:sp>
      <p:sp>
        <p:nvSpPr>
          <p:cNvPr id="4" name="Slide Number Placeholder 3"/>
          <p:cNvSpPr>
            <a:spLocks noGrp="1"/>
          </p:cNvSpPr>
          <p:nvPr>
            <p:ph type="sldNum" sz="quarter" idx="5"/>
          </p:nvPr>
        </p:nvSpPr>
        <p:spPr/>
        <p:txBody>
          <a:bodyPr/>
          <a:lstStyle/>
          <a:p>
            <a:fld id="{197347D3-73F9-654A-B90D-F82D5B1A815E}" type="slidenum">
              <a:rPr lang="en-US" smtClean="0"/>
              <a:t>6</a:t>
            </a:fld>
            <a:endParaRPr lang="en-US"/>
          </a:p>
        </p:txBody>
      </p:sp>
    </p:spTree>
    <p:extLst>
      <p:ext uri="{BB962C8B-B14F-4D97-AF65-F5344CB8AC3E}">
        <p14:creationId xmlns:p14="http://schemas.microsoft.com/office/powerpoint/2010/main" val="3943519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2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9286" y="1122363"/>
            <a:ext cx="6788661" cy="2387600"/>
          </a:xfrm>
        </p:spPr>
        <p:txBody>
          <a:bodyPr anchor="b"/>
          <a:lstStyle>
            <a:lvl1pPr marL="0" indent="0" algn="l">
              <a:buFont typeface="Calibri Light" panose="020F0302020204030204" pitchFamily="34" charset="0"/>
              <a:buNone/>
              <a:defRPr sz="6000" b="1">
                <a:solidFill>
                  <a:srgbClr val="253565"/>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1224951" y="3613613"/>
            <a:ext cx="5673560" cy="1655762"/>
          </a:xfrm>
        </p:spPr>
        <p:txBody>
          <a:bodyPr/>
          <a:lstStyle>
            <a:lvl1pPr marL="0" indent="0" algn="l">
              <a:buNone/>
              <a:defRPr sz="2400" b="1">
                <a:solidFill>
                  <a:srgbClr val="000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355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09286" y="2564666"/>
            <a:ext cx="6788661" cy="2387600"/>
          </a:xfrm>
        </p:spPr>
        <p:txBody>
          <a:bodyPr anchor="b"/>
          <a:lstStyle>
            <a:lvl1pPr marL="630238" indent="-630238" algn="l">
              <a:buFont typeface="Calibri Light" panose="020F0302020204030204" pitchFamily="34" charset="0"/>
              <a:buNone/>
              <a:defRPr sz="6000" b="1">
                <a:solidFill>
                  <a:srgbClr val="253565"/>
                </a:solidFill>
                <a:latin typeface="Arial" panose="020B0604020202020204" pitchFamily="34" charset="0"/>
                <a:cs typeface="Arial" panose="020B0604020202020204" pitchFamily="34" charset="0"/>
              </a:defRPr>
            </a:lvl1pPr>
          </a:lstStyle>
          <a:p>
            <a:r>
              <a:rPr lang="en-US"/>
              <a:t>I. Click to edit Master title style</a:t>
            </a:r>
          </a:p>
        </p:txBody>
      </p:sp>
      <p:sp>
        <p:nvSpPr>
          <p:cNvPr id="4" name="TextBox 3">
            <a:extLst>
              <a:ext uri="{FF2B5EF4-FFF2-40B4-BE49-F238E27FC236}">
                <a16:creationId xmlns:a16="http://schemas.microsoft.com/office/drawing/2014/main" id="{D74181AD-3B01-C92D-7F1F-E416933500BF}"/>
              </a:ext>
            </a:extLst>
          </p:cNvPr>
          <p:cNvSpPr txBox="1"/>
          <p:nvPr userDrawn="1"/>
        </p:nvSpPr>
        <p:spPr>
          <a:xfrm>
            <a:off x="65988" y="5731497"/>
            <a:ext cx="3780148" cy="1126503"/>
          </a:xfrm>
          <a:prstGeom prst="rect">
            <a:avLst/>
          </a:prstGeom>
          <a:solidFill>
            <a:schemeClr val="bg1"/>
          </a:solidFill>
        </p:spPr>
        <p:txBody>
          <a:bodyPr wrap="square" rtlCol="0">
            <a:spAutoFit/>
          </a:bodyPr>
          <a:lstStyle/>
          <a:p>
            <a:endParaRPr lang="en-US"/>
          </a:p>
        </p:txBody>
      </p:sp>
    </p:spTree>
    <p:extLst>
      <p:ext uri="{BB962C8B-B14F-4D97-AF65-F5344CB8AC3E}">
        <p14:creationId xmlns:p14="http://schemas.microsoft.com/office/powerpoint/2010/main" val="3364314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D9F5E-AE26-884E-2495-12597445155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4" name="Date Placeholder 3">
            <a:extLst>
              <a:ext uri="{FF2B5EF4-FFF2-40B4-BE49-F238E27FC236}">
                <a16:creationId xmlns:a16="http://schemas.microsoft.com/office/drawing/2014/main" id="{6374420A-F67B-EAA1-810A-A914C1B84353}"/>
              </a:ext>
            </a:extLst>
          </p:cNvPr>
          <p:cNvSpPr>
            <a:spLocks noGrp="1"/>
          </p:cNvSpPr>
          <p:nvPr>
            <p:ph type="dt" sz="half" idx="10"/>
          </p:nvPr>
        </p:nvSpPr>
        <p:spPr/>
        <p:txBody>
          <a:bodyPr/>
          <a:lstStyle/>
          <a:p>
            <a:fld id="{B49EA1C6-2DC8-8148-8DFC-42644C93EECA}" type="datetimeFigureOut">
              <a:rPr lang="en-US" smtClean="0"/>
              <a:t>4/12/2024</a:t>
            </a:fld>
            <a:endParaRPr lang="en-US"/>
          </a:p>
        </p:txBody>
      </p:sp>
      <p:sp>
        <p:nvSpPr>
          <p:cNvPr id="5" name="Footer Placeholder 4">
            <a:extLst>
              <a:ext uri="{FF2B5EF4-FFF2-40B4-BE49-F238E27FC236}">
                <a16:creationId xmlns:a16="http://schemas.microsoft.com/office/drawing/2014/main" id="{81DF57E0-173D-ABA0-714F-D490B554B3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CA439D-BE8A-C872-804C-8CEC07897660}"/>
              </a:ext>
            </a:extLst>
          </p:cNvPr>
          <p:cNvSpPr>
            <a:spLocks noGrp="1"/>
          </p:cNvSpPr>
          <p:nvPr>
            <p:ph type="sldNum" sz="quarter" idx="12"/>
          </p:nvPr>
        </p:nvSpPr>
        <p:spPr/>
        <p:txBody>
          <a:bodyPr/>
          <a:lstStyle/>
          <a:p>
            <a:fld id="{17131AE2-00FD-5A4F-9940-D5038072A717}" type="slidenum">
              <a:rPr lang="en-US" smtClean="0"/>
              <a:t>‹#›</a:t>
            </a:fld>
            <a:endParaRPr lang="en-US"/>
          </a:p>
        </p:txBody>
      </p:sp>
      <p:pic>
        <p:nvPicPr>
          <p:cNvPr id="8" name="Picture 7">
            <a:extLst>
              <a:ext uri="{FF2B5EF4-FFF2-40B4-BE49-F238E27FC236}">
                <a16:creationId xmlns:a16="http://schemas.microsoft.com/office/drawing/2014/main" id="{594955C9-C806-4A1B-2E7D-42506888B4B3}"/>
              </a:ext>
            </a:extLst>
          </p:cNvPr>
          <p:cNvPicPr>
            <a:picLocks noChangeAspect="1"/>
          </p:cNvPicPr>
          <p:nvPr userDrawn="1"/>
        </p:nvPicPr>
        <p:blipFill>
          <a:blip r:embed="rId2"/>
          <a:stretch>
            <a:fillRect/>
          </a:stretch>
        </p:blipFill>
        <p:spPr>
          <a:xfrm>
            <a:off x="4760269" y="5436973"/>
            <a:ext cx="2671461" cy="1118286"/>
          </a:xfrm>
          <a:prstGeom prst="rect">
            <a:avLst/>
          </a:prstGeom>
        </p:spPr>
      </p:pic>
      <p:sp>
        <p:nvSpPr>
          <p:cNvPr id="7" name="TextBox 6">
            <a:extLst>
              <a:ext uri="{FF2B5EF4-FFF2-40B4-BE49-F238E27FC236}">
                <a16:creationId xmlns:a16="http://schemas.microsoft.com/office/drawing/2014/main" id="{6956DEE2-B581-E3A8-D00B-4F79AF1449F0}"/>
              </a:ext>
            </a:extLst>
          </p:cNvPr>
          <p:cNvSpPr txBox="1"/>
          <p:nvPr userDrawn="1"/>
        </p:nvSpPr>
        <p:spPr>
          <a:xfrm>
            <a:off x="1524000" y="3498526"/>
            <a:ext cx="9144000" cy="75405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500">
                <a:solidFill>
                  <a:schemeClr val="tx1"/>
                </a:solidFill>
                <a:latin typeface="Helvetica" pitchFamily="2" charset="0"/>
              </a:rPr>
              <a:t>FY 2025 </a:t>
            </a:r>
            <a:r>
              <a:rPr lang="en-US" sz="2500">
                <a:solidFill>
                  <a:schemeClr val="tx1"/>
                </a:solidFill>
                <a:effectLst/>
                <a:latin typeface="Aptos" panose="020B0004020202020204" pitchFamily="34" charset="0"/>
                <a:ea typeface="Calibri" panose="020F0502020204030204" pitchFamily="34" charset="0"/>
              </a:rPr>
              <a:t>Strategic Plan Alignment and Budget Presentation</a:t>
            </a:r>
            <a:endParaRPr lang="en-US" sz="2500">
              <a:solidFill>
                <a:schemeClr val="tx1"/>
              </a:solidFill>
              <a:latin typeface="Helvetica" pitchFamily="2" charset="0"/>
            </a:endParaRPr>
          </a:p>
          <a:p>
            <a:endParaRPr lang="en-US"/>
          </a:p>
        </p:txBody>
      </p:sp>
    </p:spTree>
    <p:extLst>
      <p:ext uri="{BB962C8B-B14F-4D97-AF65-F5344CB8AC3E}">
        <p14:creationId xmlns:p14="http://schemas.microsoft.com/office/powerpoint/2010/main" val="3542849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262FBC5-E2A2-91BE-C105-3E5A28D97D45}"/>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
        <p:nvSpPr>
          <p:cNvPr id="2" name="Title 1">
            <a:extLst>
              <a:ext uri="{FF2B5EF4-FFF2-40B4-BE49-F238E27FC236}">
                <a16:creationId xmlns:a16="http://schemas.microsoft.com/office/drawing/2014/main" id="{92308F43-F6C4-7280-AF99-2ABFD25AF5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82624C-D26C-B177-27BB-E7284F918F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A10248-286C-C334-5061-27E123BC3B10}"/>
              </a:ext>
            </a:extLst>
          </p:cNvPr>
          <p:cNvSpPr>
            <a:spLocks noGrp="1"/>
          </p:cNvSpPr>
          <p:nvPr>
            <p:ph type="dt" sz="half" idx="10"/>
          </p:nvPr>
        </p:nvSpPr>
        <p:spPr/>
        <p:txBody>
          <a:bodyPr/>
          <a:lstStyle/>
          <a:p>
            <a:fld id="{B49EA1C6-2DC8-8148-8DFC-42644C93EECA}" type="datetimeFigureOut">
              <a:rPr lang="en-US" smtClean="0"/>
              <a:t>4/12/2024</a:t>
            </a:fld>
            <a:endParaRPr lang="en-US"/>
          </a:p>
        </p:txBody>
      </p:sp>
      <p:sp>
        <p:nvSpPr>
          <p:cNvPr id="5" name="Footer Placeholder 4">
            <a:extLst>
              <a:ext uri="{FF2B5EF4-FFF2-40B4-BE49-F238E27FC236}">
                <a16:creationId xmlns:a16="http://schemas.microsoft.com/office/drawing/2014/main" id="{3EB3FB42-549A-68BC-D6A9-338F25720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36CE-F56A-A2C4-A62F-E46F6B7AE1B9}"/>
              </a:ext>
            </a:extLst>
          </p:cNvPr>
          <p:cNvSpPr>
            <a:spLocks noGrp="1"/>
          </p:cNvSpPr>
          <p:nvPr>
            <p:ph type="sldNum" sz="quarter" idx="12"/>
          </p:nvPr>
        </p:nvSpPr>
        <p:spPr/>
        <p:txBody>
          <a:bodyPr/>
          <a:lstStyle/>
          <a:p>
            <a:fld id="{17131AE2-00FD-5A4F-9940-D5038072A717}" type="slidenum">
              <a:rPr lang="en-US" smtClean="0"/>
              <a:t>‹#›</a:t>
            </a:fld>
            <a:endParaRPr lang="en-US"/>
          </a:p>
        </p:txBody>
      </p:sp>
    </p:spTree>
    <p:extLst>
      <p:ext uri="{BB962C8B-B14F-4D97-AF65-F5344CB8AC3E}">
        <p14:creationId xmlns:p14="http://schemas.microsoft.com/office/powerpoint/2010/main" val="1730613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262FBC5-E2A2-91BE-C105-3E5A28D97D45}"/>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
        <p:nvSpPr>
          <p:cNvPr id="4" name="Date Placeholder 3">
            <a:extLst>
              <a:ext uri="{FF2B5EF4-FFF2-40B4-BE49-F238E27FC236}">
                <a16:creationId xmlns:a16="http://schemas.microsoft.com/office/drawing/2014/main" id="{56A10248-286C-C334-5061-27E123BC3B10}"/>
              </a:ext>
            </a:extLst>
          </p:cNvPr>
          <p:cNvSpPr>
            <a:spLocks noGrp="1"/>
          </p:cNvSpPr>
          <p:nvPr>
            <p:ph type="dt" sz="half" idx="10"/>
          </p:nvPr>
        </p:nvSpPr>
        <p:spPr/>
        <p:txBody>
          <a:bodyPr/>
          <a:lstStyle/>
          <a:p>
            <a:fld id="{B49EA1C6-2DC8-8148-8DFC-42644C93EECA}" type="datetimeFigureOut">
              <a:rPr lang="en-US" smtClean="0"/>
              <a:t>4/12/2024</a:t>
            </a:fld>
            <a:endParaRPr lang="en-US"/>
          </a:p>
        </p:txBody>
      </p:sp>
      <p:sp>
        <p:nvSpPr>
          <p:cNvPr id="5" name="Footer Placeholder 4">
            <a:extLst>
              <a:ext uri="{FF2B5EF4-FFF2-40B4-BE49-F238E27FC236}">
                <a16:creationId xmlns:a16="http://schemas.microsoft.com/office/drawing/2014/main" id="{3EB3FB42-549A-68BC-D6A9-338F25720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36CE-F56A-A2C4-A62F-E46F6B7AE1B9}"/>
              </a:ext>
            </a:extLst>
          </p:cNvPr>
          <p:cNvSpPr>
            <a:spLocks noGrp="1"/>
          </p:cNvSpPr>
          <p:nvPr>
            <p:ph type="sldNum" sz="quarter" idx="12"/>
          </p:nvPr>
        </p:nvSpPr>
        <p:spPr/>
        <p:txBody>
          <a:bodyPr/>
          <a:lstStyle/>
          <a:p>
            <a:fld id="{17131AE2-00FD-5A4F-9940-D5038072A717}" type="slidenum">
              <a:rPr lang="en-US" smtClean="0"/>
              <a:t>‹#›</a:t>
            </a:fld>
            <a:endParaRPr lang="en-US"/>
          </a:p>
        </p:txBody>
      </p:sp>
      <p:sp>
        <p:nvSpPr>
          <p:cNvPr id="7" name="Title 1">
            <a:extLst>
              <a:ext uri="{FF2B5EF4-FFF2-40B4-BE49-F238E27FC236}">
                <a16:creationId xmlns:a16="http://schemas.microsoft.com/office/drawing/2014/main" id="{F624FAA3-C490-44C9-894C-63BC6C09F3ED}"/>
              </a:ext>
            </a:extLst>
          </p:cNvPr>
          <p:cNvSpPr txBox="1">
            <a:spLocks/>
          </p:cNvSpPr>
          <p:nvPr userDrawn="1"/>
        </p:nvSpPr>
        <p:spPr>
          <a:xfrm rot="20271913">
            <a:off x="231180" y="2236985"/>
            <a:ext cx="11539759" cy="19960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a:solidFill>
                  <a:schemeClr val="bg2">
                    <a:lumMod val="50000"/>
                    <a:alpha val="30000"/>
                  </a:schemeClr>
                </a:solidFill>
                <a:latin typeface="Acumin Pro Black" panose="020B0904020202020204" pitchFamily="34" charset="0"/>
              </a:rPr>
              <a:t>Slide for instruction purposes only. Please do not include in final presentation slide deck.</a:t>
            </a:r>
          </a:p>
        </p:txBody>
      </p:sp>
      <p:sp>
        <p:nvSpPr>
          <p:cNvPr id="10" name="TextBox 9">
            <a:extLst>
              <a:ext uri="{FF2B5EF4-FFF2-40B4-BE49-F238E27FC236}">
                <a16:creationId xmlns:a16="http://schemas.microsoft.com/office/drawing/2014/main" id="{9D1027CE-99F3-13AD-A789-4067A06FC052}"/>
              </a:ext>
            </a:extLst>
          </p:cNvPr>
          <p:cNvSpPr txBox="1"/>
          <p:nvPr userDrawn="1"/>
        </p:nvSpPr>
        <p:spPr>
          <a:xfrm>
            <a:off x="638355" y="1690688"/>
            <a:ext cx="11007305" cy="4406334"/>
          </a:xfrm>
          <a:prstGeom prst="rect">
            <a:avLst/>
          </a:prstGeom>
          <a:noFill/>
        </p:spPr>
        <p:txBody>
          <a:bodyPr wrap="square" rtlCol="0">
            <a:spAutoFit/>
          </a:bodyPr>
          <a:lstStyle/>
          <a:p>
            <a:pPr marL="0" indent="0">
              <a:buNone/>
            </a:pPr>
            <a:r>
              <a:rPr lang="en-US" sz="1400" b="1">
                <a:solidFill>
                  <a:schemeClr val="bg2">
                    <a:lumMod val="25000"/>
                  </a:schemeClr>
                </a:solidFill>
              </a:rPr>
              <a:t>Steps to complete the slides for the campus presentations:</a:t>
            </a:r>
          </a:p>
          <a:p>
            <a:pPr marL="238125" indent="-238125">
              <a:buFont typeface="+mj-lt"/>
              <a:buAutoNum type="arabicPeriod"/>
            </a:pPr>
            <a:r>
              <a:rPr lang="en-US" sz="1400" b="1">
                <a:solidFill>
                  <a:schemeClr val="bg2">
                    <a:lumMod val="25000"/>
                  </a:schemeClr>
                </a:solidFill>
              </a:rPr>
              <a:t>Choose Action (Keep Doing, Stop, Start):</a:t>
            </a:r>
            <a:endParaRPr lang="en-US" sz="1400" b="1">
              <a:solidFill>
                <a:schemeClr val="bg2">
                  <a:lumMod val="25000"/>
                </a:schemeClr>
              </a:solidFill>
              <a:ea typeface="Calibri"/>
              <a:cs typeface="Calibri"/>
            </a:endParaRPr>
          </a:p>
          <a:p>
            <a:pPr lvl="1"/>
            <a:r>
              <a:rPr lang="en-US" sz="1200" b="1">
                <a:solidFill>
                  <a:schemeClr val="bg2">
                    <a:lumMod val="25000"/>
                  </a:schemeClr>
                </a:solidFill>
              </a:rPr>
              <a:t>Keep (x2)</a:t>
            </a:r>
            <a:r>
              <a:rPr lang="en-US" sz="1200">
                <a:solidFill>
                  <a:schemeClr val="bg2">
                    <a:lumMod val="25000"/>
                  </a:schemeClr>
                </a:solidFill>
              </a:rPr>
              <a:t>: If the division/college is keeping or expanding an action that has proven to be valuable and contributes positively to the strategic plan.</a:t>
            </a:r>
            <a:endParaRPr lang="en-US" sz="1200">
              <a:solidFill>
                <a:schemeClr val="bg2">
                  <a:lumMod val="25000"/>
                </a:schemeClr>
              </a:solidFill>
              <a:ea typeface="Calibri"/>
              <a:cs typeface="Calibri"/>
            </a:endParaRPr>
          </a:p>
          <a:p>
            <a:pPr lvl="1"/>
            <a:r>
              <a:rPr lang="en-US" sz="1200" b="1">
                <a:solidFill>
                  <a:schemeClr val="bg2">
                    <a:lumMod val="25000"/>
                  </a:schemeClr>
                </a:solidFill>
              </a:rPr>
              <a:t>Stop (x3)</a:t>
            </a:r>
            <a:r>
              <a:rPr lang="en-US" sz="1200">
                <a:solidFill>
                  <a:schemeClr val="bg2">
                    <a:lumMod val="25000"/>
                  </a:schemeClr>
                </a:solidFill>
              </a:rPr>
              <a:t>: If the division/college is discontinuing or ending a particular activity.</a:t>
            </a:r>
            <a:endParaRPr lang="en-US" sz="1200">
              <a:solidFill>
                <a:schemeClr val="bg2">
                  <a:lumMod val="25000"/>
                </a:schemeClr>
              </a:solidFill>
              <a:ea typeface="Calibri"/>
              <a:cs typeface="Calibri"/>
            </a:endParaRPr>
          </a:p>
          <a:p>
            <a:pPr lvl="1"/>
            <a:r>
              <a:rPr lang="en-US" sz="1200" b="1">
                <a:solidFill>
                  <a:schemeClr val="bg2">
                    <a:lumMod val="25000"/>
                  </a:schemeClr>
                </a:solidFill>
              </a:rPr>
              <a:t>Start (x1)</a:t>
            </a:r>
            <a:r>
              <a:rPr lang="en-US" sz="1200">
                <a:solidFill>
                  <a:schemeClr val="bg2">
                    <a:lumMod val="25000"/>
                  </a:schemeClr>
                </a:solidFill>
              </a:rPr>
              <a:t>: If the division/college is initiating something new or beginning a new endeavor.</a:t>
            </a:r>
            <a:endParaRPr lang="en-US" sz="120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a:solidFill>
                  <a:schemeClr val="bg2">
                    <a:lumMod val="25000"/>
                  </a:schemeClr>
                </a:solidFill>
              </a:rPr>
              <a:t>Specify the Topic:</a:t>
            </a:r>
            <a:endParaRPr lang="en-US" sz="1400" b="1">
              <a:solidFill>
                <a:schemeClr val="bg2">
                  <a:lumMod val="25000"/>
                </a:schemeClr>
              </a:solidFill>
              <a:ea typeface="Calibri"/>
              <a:cs typeface="Calibri"/>
            </a:endParaRPr>
          </a:p>
          <a:p>
            <a:pPr lvl="1"/>
            <a:r>
              <a:rPr lang="en-US" sz="1200">
                <a:solidFill>
                  <a:schemeClr val="bg2">
                    <a:lumMod val="25000"/>
                  </a:schemeClr>
                </a:solidFill>
              </a:rPr>
              <a:t>Fill in the blank with the specific subject or area being addressed. This could be a project, task, or broader concept.</a:t>
            </a:r>
            <a:endParaRPr lang="en-US" sz="120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a:solidFill>
                  <a:schemeClr val="bg2">
                    <a:lumMod val="25000"/>
                  </a:schemeClr>
                </a:solidFill>
              </a:rPr>
              <a:t>State the Reason for Action:</a:t>
            </a:r>
            <a:endParaRPr lang="en-US" sz="1400" b="1">
              <a:solidFill>
                <a:schemeClr val="bg2">
                  <a:lumMod val="25000"/>
                </a:schemeClr>
              </a:solidFill>
              <a:ea typeface="Calibri"/>
              <a:cs typeface="Calibri"/>
            </a:endParaRPr>
          </a:p>
          <a:p>
            <a:pPr lvl="1"/>
            <a:r>
              <a:rPr lang="en-US" sz="1200">
                <a:solidFill>
                  <a:schemeClr val="bg2">
                    <a:lumMod val="25000"/>
                  </a:schemeClr>
                </a:solidFill>
              </a:rPr>
              <a:t>Clearly articulate the rationale behind the chosen action. Why is the division/college keeping, stopping, or starting this particular topic.</a:t>
            </a:r>
            <a:endParaRPr lang="en-US" sz="120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a:solidFill>
                  <a:schemeClr val="bg2">
                    <a:lumMod val="25000"/>
                  </a:schemeClr>
                </a:solidFill>
              </a:rPr>
              <a:t>Align with Priority/Goal:</a:t>
            </a:r>
            <a:endParaRPr lang="en-US" sz="1400" b="1">
              <a:solidFill>
                <a:schemeClr val="bg2">
                  <a:lumMod val="25000"/>
                </a:schemeClr>
              </a:solidFill>
              <a:ea typeface="Calibri"/>
              <a:cs typeface="Calibri"/>
            </a:endParaRPr>
          </a:p>
          <a:p>
            <a:pPr lvl="1"/>
            <a:r>
              <a:rPr lang="en-US" sz="1200">
                <a:solidFill>
                  <a:schemeClr val="bg2">
                    <a:lumMod val="25000"/>
                  </a:schemeClr>
                </a:solidFill>
              </a:rPr>
              <a:t>Choose the strategic plan priority and goal the action aligns with for the topic. This helps to connect the decision with the broader university plan.</a:t>
            </a:r>
            <a:endParaRPr lang="en-US" sz="120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a:solidFill>
                  <a:schemeClr val="bg2">
                    <a:lumMod val="25000"/>
                  </a:schemeClr>
                </a:solidFill>
              </a:rPr>
              <a:t>Highlight Measurable Impact:</a:t>
            </a:r>
            <a:endParaRPr lang="en-US" sz="1400" b="1">
              <a:solidFill>
                <a:schemeClr val="bg2">
                  <a:lumMod val="25000"/>
                </a:schemeClr>
              </a:solidFill>
              <a:ea typeface="Calibri"/>
              <a:cs typeface="Calibri"/>
            </a:endParaRPr>
          </a:p>
          <a:p>
            <a:pPr lvl="1"/>
            <a:r>
              <a:rPr lang="en-US" sz="1200">
                <a:solidFill>
                  <a:schemeClr val="bg2">
                    <a:lumMod val="25000"/>
                  </a:schemeClr>
                </a:solidFill>
              </a:rPr>
              <a:t>Provide the measurable impact. This could be in terms of outcomes, results, or benefits.</a:t>
            </a:r>
            <a:endParaRPr lang="en-US" sz="120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a:solidFill>
                  <a:schemeClr val="bg2">
                    <a:lumMod val="25000"/>
                  </a:schemeClr>
                </a:solidFill>
              </a:rPr>
              <a:t>Relate to Pillar:</a:t>
            </a:r>
            <a:endParaRPr lang="en-US" sz="1400" b="1">
              <a:solidFill>
                <a:schemeClr val="bg2">
                  <a:lumMod val="25000"/>
                </a:schemeClr>
              </a:solidFill>
              <a:ea typeface="Calibri"/>
              <a:cs typeface="Calibri"/>
            </a:endParaRPr>
          </a:p>
          <a:p>
            <a:pPr lvl="1"/>
            <a:r>
              <a:rPr lang="en-US" sz="1200">
                <a:solidFill>
                  <a:schemeClr val="bg2">
                    <a:lumMod val="25000"/>
                  </a:schemeClr>
                </a:solidFill>
              </a:rPr>
              <a:t>Connect the proposed action to a foundational pillar (enrollment, retention, completion, or agility.) </a:t>
            </a:r>
            <a:endParaRPr lang="en-US" sz="120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a:solidFill>
                  <a:schemeClr val="bg2">
                    <a:lumMod val="25000"/>
                  </a:schemeClr>
                </a:solidFill>
              </a:rPr>
              <a:t>Supportive Data</a:t>
            </a:r>
            <a:endParaRPr lang="en-US" sz="1400" b="1">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a:solidFill>
                  <a:schemeClr val="bg2">
                    <a:lumMod val="25000"/>
                  </a:schemeClr>
                </a:solidFill>
              </a:rPr>
              <a:t>Resources / Collaborations Required</a:t>
            </a:r>
          </a:p>
        </p:txBody>
      </p:sp>
      <p:sp>
        <p:nvSpPr>
          <p:cNvPr id="13" name="Title 1">
            <a:extLst>
              <a:ext uri="{FF2B5EF4-FFF2-40B4-BE49-F238E27FC236}">
                <a16:creationId xmlns:a16="http://schemas.microsoft.com/office/drawing/2014/main" id="{CFDFA27A-CD1D-08D0-6B94-EED75C5AB0A6}"/>
              </a:ext>
            </a:extLst>
          </p:cNvPr>
          <p:cNvSpPr txBox="1">
            <a:spLocks/>
          </p:cNvSpPr>
          <p:nvPr userDrawn="1"/>
        </p:nvSpPr>
        <p:spPr>
          <a:xfrm>
            <a:off x="776377" y="441325"/>
            <a:ext cx="10729823"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Strategic Plan Alignment and Budget Presentation</a:t>
            </a:r>
          </a:p>
        </p:txBody>
      </p:sp>
    </p:spTree>
    <p:extLst>
      <p:ext uri="{BB962C8B-B14F-4D97-AF65-F5344CB8AC3E}">
        <p14:creationId xmlns:p14="http://schemas.microsoft.com/office/powerpoint/2010/main" val="385586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553F-DF9C-92FF-875F-D4B9DE535DB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EE91466-BCEF-FC8D-9147-323AA8EEDFFA}"/>
              </a:ext>
            </a:extLst>
          </p:cNvPr>
          <p:cNvSpPr>
            <a:spLocks noGrp="1"/>
          </p:cNvSpPr>
          <p:nvPr>
            <p:ph type="dt" sz="half" idx="10"/>
          </p:nvPr>
        </p:nvSpPr>
        <p:spPr/>
        <p:txBody>
          <a:bodyPr/>
          <a:lstStyle/>
          <a:p>
            <a:fld id="{B49EA1C6-2DC8-8148-8DFC-42644C93EECA}" type="datetimeFigureOut">
              <a:rPr lang="en-US" smtClean="0"/>
              <a:t>4/12/2024</a:t>
            </a:fld>
            <a:endParaRPr lang="en-US"/>
          </a:p>
        </p:txBody>
      </p:sp>
      <p:sp>
        <p:nvSpPr>
          <p:cNvPr id="4" name="Footer Placeholder 3">
            <a:extLst>
              <a:ext uri="{FF2B5EF4-FFF2-40B4-BE49-F238E27FC236}">
                <a16:creationId xmlns:a16="http://schemas.microsoft.com/office/drawing/2014/main" id="{B54C05E6-7650-C1C2-D30E-2C82E6844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7F1612C-8C54-EF9E-D289-7CBE19E2C428}"/>
              </a:ext>
            </a:extLst>
          </p:cNvPr>
          <p:cNvSpPr>
            <a:spLocks noGrp="1"/>
          </p:cNvSpPr>
          <p:nvPr>
            <p:ph type="sldNum" sz="quarter" idx="12"/>
          </p:nvPr>
        </p:nvSpPr>
        <p:spPr/>
        <p:txBody>
          <a:bodyPr/>
          <a:lstStyle/>
          <a:p>
            <a:fld id="{17131AE2-00FD-5A4F-9940-D5038072A717}" type="slidenum">
              <a:rPr lang="en-US" smtClean="0"/>
              <a:t>‹#›</a:t>
            </a:fld>
            <a:endParaRPr lang="en-US"/>
          </a:p>
        </p:txBody>
      </p:sp>
      <p:pic>
        <p:nvPicPr>
          <p:cNvPr id="8" name="Picture 7">
            <a:extLst>
              <a:ext uri="{FF2B5EF4-FFF2-40B4-BE49-F238E27FC236}">
                <a16:creationId xmlns:a16="http://schemas.microsoft.com/office/drawing/2014/main" id="{0F4462A6-E4EC-1A6F-508C-A38089895E81}"/>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Tree>
    <p:extLst>
      <p:ext uri="{BB962C8B-B14F-4D97-AF65-F5344CB8AC3E}">
        <p14:creationId xmlns:p14="http://schemas.microsoft.com/office/powerpoint/2010/main" val="147600606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8644BD-351D-077C-3390-554623DDDF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83A6AE2-2630-FD27-A83B-DB1A202641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D0D89D-96CD-7A71-C870-8960D14F16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9EA1C6-2DC8-8148-8DFC-42644C93EECA}" type="datetimeFigureOut">
              <a:rPr lang="en-US" smtClean="0"/>
              <a:t>4/12/2024</a:t>
            </a:fld>
            <a:endParaRPr lang="en-US"/>
          </a:p>
        </p:txBody>
      </p:sp>
      <p:sp>
        <p:nvSpPr>
          <p:cNvPr id="5" name="Footer Placeholder 4">
            <a:extLst>
              <a:ext uri="{FF2B5EF4-FFF2-40B4-BE49-F238E27FC236}">
                <a16:creationId xmlns:a16="http://schemas.microsoft.com/office/drawing/2014/main" id="{82540155-FFB4-1F36-7CFA-9A3F68A714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164140B-EFC3-47C1-DB93-871AC41967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131AE2-00FD-5A4F-9940-D5038072A717}" type="slidenum">
              <a:rPr lang="en-US" smtClean="0"/>
              <a:t>‹#›</a:t>
            </a:fld>
            <a:endParaRPr lang="en-US"/>
          </a:p>
        </p:txBody>
      </p:sp>
    </p:spTree>
    <p:extLst>
      <p:ext uri="{BB962C8B-B14F-4D97-AF65-F5344CB8AC3E}">
        <p14:creationId xmlns:p14="http://schemas.microsoft.com/office/powerpoint/2010/main" val="167332508"/>
      </p:ext>
    </p:extLst>
  </p:cSld>
  <p:clrMap bg1="lt1" tx1="dk1" bg2="lt2" tx2="dk2" accent1="accent1" accent2="accent2" accent3="accent3" accent4="accent4" accent5="accent5" accent6="accent6" hlink="hlink" folHlink="folHlink"/>
  <p:sldLayoutIdLst>
    <p:sldLayoutId id="2147483657" r:id="rId1"/>
    <p:sldLayoutId id="2147483656" r:id="rId2"/>
    <p:sldLayoutId id="2147483649" r:id="rId3"/>
    <p:sldLayoutId id="2147483650" r:id="rId4"/>
    <p:sldLayoutId id="2147483655" r:id="rId5"/>
    <p:sldLayoutId id="2147483654"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https://ro.uow.edu.au/jutlp/vol19/iss3/17"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D2966-CD51-9BF7-1493-1558CA88B938}"/>
              </a:ext>
            </a:extLst>
          </p:cNvPr>
          <p:cNvSpPr>
            <a:spLocks noGrp="1"/>
          </p:cNvSpPr>
          <p:nvPr>
            <p:ph type="ctrTitle"/>
          </p:nvPr>
        </p:nvSpPr>
        <p:spPr>
          <a:xfrm>
            <a:off x="1524000" y="1520567"/>
            <a:ext cx="9144000" cy="1655762"/>
          </a:xfrm>
        </p:spPr>
        <p:txBody>
          <a:bodyPr>
            <a:normAutofit fontScale="90000"/>
          </a:bodyPr>
          <a:lstStyle/>
          <a:p>
            <a:r>
              <a:rPr lang="en-US" b="1">
                <a:solidFill>
                  <a:srgbClr val="F0521E"/>
                </a:solidFill>
                <a:latin typeface="Helvetica" pitchFamily="2" charset="0"/>
                <a:ea typeface="Helvetica Neue" panose="02000503000000020004" pitchFamily="2" charset="0"/>
                <a:cs typeface="Helvetica Neue" panose="02000503000000020004" pitchFamily="2" charset="0"/>
              </a:rPr>
              <a:t>Division of Student Affairs</a:t>
            </a:r>
          </a:p>
        </p:txBody>
      </p:sp>
    </p:spTree>
    <p:extLst>
      <p:ext uri="{BB962C8B-B14F-4D97-AF65-F5344CB8AC3E}">
        <p14:creationId xmlns:p14="http://schemas.microsoft.com/office/powerpoint/2010/main" val="3194137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838200" y="196162"/>
            <a:ext cx="10515600" cy="1325563"/>
          </a:xfrm>
        </p:spPr>
        <p:txBody>
          <a:bodyPr/>
          <a:lstStyle/>
          <a:p>
            <a:pPr algn="ctr"/>
            <a:r>
              <a:rPr lang="en-US" b="1">
                <a:solidFill>
                  <a:srgbClr val="F0521E"/>
                </a:solidFill>
                <a:latin typeface="Helvetica"/>
                <a:ea typeface="Helvetica Neue" panose="02000503000000020004" pitchFamily="2" charset="0"/>
                <a:cs typeface="Helvetica Neue" panose="02000503000000020004" pitchFamily="2" charset="0"/>
              </a:rPr>
              <a:t>Supportive Data</a:t>
            </a:r>
            <a:br>
              <a:rPr lang="en-US" b="1">
                <a:latin typeface="Helvetica Neue" panose="02000503000000020004" pitchFamily="2" charset="0"/>
                <a:ea typeface="Helvetica Neue" panose="02000503000000020004" pitchFamily="2" charset="0"/>
                <a:cs typeface="Helvetica Neue" panose="02000503000000020004" pitchFamily="2" charset="0"/>
              </a:rPr>
            </a:br>
            <a:endParaRPr lang="en-US" sz="3200" i="1">
              <a:solidFill>
                <a:srgbClr val="F0521E"/>
              </a:solidFill>
              <a:latin typeface="Helvetica Oblique" pitchFamily="2" charset="0"/>
              <a:ea typeface="Helvetica Neue" panose="02000503000000020004" pitchFamily="2" charset="0"/>
              <a:cs typeface="Helvetica Neue" panose="02000503000000020004" pitchFamily="2" charset="0"/>
            </a:endParaRPr>
          </a:p>
        </p:txBody>
      </p:sp>
      <p:graphicFrame>
        <p:nvGraphicFramePr>
          <p:cNvPr id="4" name="Content Placeholder 3">
            <a:extLst>
              <a:ext uri="{FF2B5EF4-FFF2-40B4-BE49-F238E27FC236}">
                <a16:creationId xmlns:a16="http://schemas.microsoft.com/office/drawing/2014/main" id="{AB776F70-C52B-A2CA-6717-7A2FE36CAB6A}"/>
              </a:ext>
            </a:extLst>
          </p:cNvPr>
          <p:cNvGraphicFramePr>
            <a:graphicFrameLocks noGrp="1"/>
          </p:cNvGraphicFramePr>
          <p:nvPr>
            <p:ph idx="4294967295"/>
            <p:extLst>
              <p:ext uri="{D42A27DB-BD31-4B8C-83A1-F6EECF244321}">
                <p14:modId xmlns:p14="http://schemas.microsoft.com/office/powerpoint/2010/main" val="3089732406"/>
              </p:ext>
            </p:extLst>
          </p:nvPr>
        </p:nvGraphicFramePr>
        <p:xfrm>
          <a:off x="3151573" y="2388909"/>
          <a:ext cx="5654726" cy="1801352"/>
        </p:xfrm>
        <a:graphic>
          <a:graphicData uri="http://schemas.openxmlformats.org/drawingml/2006/table">
            <a:tbl>
              <a:tblPr firstRow="1" firstCol="1" bandRow="1">
                <a:tableStyleId>{5C22544A-7EE6-4342-B048-85BDC9FD1C3A}</a:tableStyleId>
              </a:tblPr>
              <a:tblGrid>
                <a:gridCol w="1479411">
                  <a:extLst>
                    <a:ext uri="{9D8B030D-6E8A-4147-A177-3AD203B41FA5}">
                      <a16:colId xmlns:a16="http://schemas.microsoft.com/office/drawing/2014/main" val="3536060659"/>
                    </a:ext>
                  </a:extLst>
                </a:gridCol>
                <a:gridCol w="906483">
                  <a:extLst>
                    <a:ext uri="{9D8B030D-6E8A-4147-A177-3AD203B41FA5}">
                      <a16:colId xmlns:a16="http://schemas.microsoft.com/office/drawing/2014/main" val="1031000431"/>
                    </a:ext>
                  </a:extLst>
                </a:gridCol>
                <a:gridCol w="1051677">
                  <a:extLst>
                    <a:ext uri="{9D8B030D-6E8A-4147-A177-3AD203B41FA5}">
                      <a16:colId xmlns:a16="http://schemas.microsoft.com/office/drawing/2014/main" val="1005157985"/>
                    </a:ext>
                  </a:extLst>
                </a:gridCol>
                <a:gridCol w="1051677">
                  <a:extLst>
                    <a:ext uri="{9D8B030D-6E8A-4147-A177-3AD203B41FA5}">
                      <a16:colId xmlns:a16="http://schemas.microsoft.com/office/drawing/2014/main" val="1334008195"/>
                    </a:ext>
                  </a:extLst>
                </a:gridCol>
                <a:gridCol w="1165478">
                  <a:extLst>
                    <a:ext uri="{9D8B030D-6E8A-4147-A177-3AD203B41FA5}">
                      <a16:colId xmlns:a16="http://schemas.microsoft.com/office/drawing/2014/main" val="3588082225"/>
                    </a:ext>
                  </a:extLst>
                </a:gridCol>
              </a:tblGrid>
              <a:tr h="741734">
                <a:tc>
                  <a:txBody>
                    <a:bodyPr/>
                    <a:lstStyle/>
                    <a:p>
                      <a:pPr marL="0" marR="0" algn="ctr">
                        <a:lnSpc>
                          <a:spcPct val="107000"/>
                        </a:lnSpc>
                        <a:spcBef>
                          <a:spcPts val="0"/>
                        </a:spcBef>
                        <a:spcAft>
                          <a:spcPts val="0"/>
                        </a:spcAft>
                      </a:pPr>
                      <a:r>
                        <a:rPr lang="en-US" sz="1100" kern="100">
                          <a:effectLst/>
                        </a:rPr>
                        <a:t>Year</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kern="100">
                          <a:effectLst/>
                        </a:rPr>
                        <a:t>Programs</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kern="100" dirty="0">
                          <a:effectLst/>
                        </a:rPr>
                        <a:t>Attendees</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kern="100">
                          <a:effectLst/>
                        </a:rPr>
                        <a:t>Overall Costs</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kern="100">
                          <a:effectLst/>
                        </a:rPr>
                        <a:t>Average Cost Per Attendee</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641878722"/>
                  </a:ext>
                </a:extLst>
              </a:tr>
              <a:tr h="353206">
                <a:tc>
                  <a:txBody>
                    <a:bodyPr/>
                    <a:lstStyle/>
                    <a:p>
                      <a:pPr marL="0" marR="0">
                        <a:lnSpc>
                          <a:spcPct val="107000"/>
                        </a:lnSpc>
                        <a:spcBef>
                          <a:spcPts val="0"/>
                        </a:spcBef>
                        <a:spcAft>
                          <a:spcPts val="0"/>
                        </a:spcAft>
                      </a:pPr>
                      <a:r>
                        <a:rPr lang="en-US" sz="1100" kern="100">
                          <a:effectLst/>
                        </a:rPr>
                        <a:t>2021-2022</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100" kern="100">
                          <a:effectLst/>
                        </a:rPr>
                        <a:t>6</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100" kern="100">
                          <a:effectLst/>
                        </a:rPr>
                        <a:t>102</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100" kern="100">
                          <a:effectLst/>
                        </a:rPr>
                        <a:t>$1,288.44</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100" kern="100">
                          <a:effectLst/>
                        </a:rPr>
                        <a:t>$12.63</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724122020"/>
                  </a:ext>
                </a:extLst>
              </a:tr>
              <a:tr h="353206">
                <a:tc>
                  <a:txBody>
                    <a:bodyPr/>
                    <a:lstStyle/>
                    <a:p>
                      <a:pPr marL="0" marR="0">
                        <a:lnSpc>
                          <a:spcPct val="107000"/>
                        </a:lnSpc>
                        <a:spcBef>
                          <a:spcPts val="0"/>
                        </a:spcBef>
                        <a:spcAft>
                          <a:spcPts val="0"/>
                        </a:spcAft>
                      </a:pPr>
                      <a:r>
                        <a:rPr lang="en-US" sz="1100" kern="100">
                          <a:effectLst/>
                        </a:rPr>
                        <a:t>2022-2023</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100" kern="100">
                          <a:effectLst/>
                        </a:rPr>
                        <a:t>4</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100" kern="100" dirty="0">
                          <a:effectLst/>
                        </a:rPr>
                        <a:t>92</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100" kern="100">
                          <a:effectLst/>
                        </a:rPr>
                        <a:t>$828.31</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100" kern="100">
                          <a:effectLst/>
                        </a:rPr>
                        <a:t>$9.00</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857615080"/>
                  </a:ext>
                </a:extLst>
              </a:tr>
              <a:tr h="353206">
                <a:tc>
                  <a:txBody>
                    <a:bodyPr/>
                    <a:lstStyle/>
                    <a:p>
                      <a:pPr marL="0" marR="0">
                        <a:lnSpc>
                          <a:spcPct val="107000"/>
                        </a:lnSpc>
                        <a:spcBef>
                          <a:spcPts val="0"/>
                        </a:spcBef>
                        <a:spcAft>
                          <a:spcPts val="0"/>
                        </a:spcAft>
                      </a:pPr>
                      <a:r>
                        <a:rPr lang="en-US" sz="1100" kern="100">
                          <a:effectLst/>
                        </a:rPr>
                        <a:t>2023-2024 (YTD)</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100" kern="100">
                          <a:effectLst/>
                        </a:rPr>
                        <a:t>10</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100" kern="100">
                          <a:effectLst/>
                        </a:rPr>
                        <a:t>455</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100" kern="100" dirty="0">
                          <a:effectLst/>
                        </a:rPr>
                        <a:t>$2,753.74</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100" kern="100" dirty="0">
                          <a:effectLst/>
                        </a:rPr>
                        <a:t>$6.05</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205205886"/>
                  </a:ext>
                </a:extLst>
              </a:tr>
            </a:tbl>
          </a:graphicData>
        </a:graphic>
      </p:graphicFrame>
    </p:spTree>
    <p:extLst>
      <p:ext uri="{BB962C8B-B14F-4D97-AF65-F5344CB8AC3E}">
        <p14:creationId xmlns:p14="http://schemas.microsoft.com/office/powerpoint/2010/main" val="7743870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3425033947"/>
              </p:ext>
            </p:extLst>
          </p:nvPr>
        </p:nvGraphicFramePr>
        <p:xfrm>
          <a:off x="979344" y="1575368"/>
          <a:ext cx="10374456" cy="4877911"/>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Student Affairs plans to stop</a:t>
                      </a:r>
                      <a:r>
                        <a:rPr lang="en-US" sz="1900" b="0" kern="1200" dirty="0">
                          <a:solidFill>
                            <a:schemeClr val="tx1"/>
                          </a:solidFill>
                        </a:rPr>
                        <a:t> </a:t>
                      </a:r>
                      <a:r>
                        <a:rPr lang="en-US" sz="1900" b="0" kern="1200" dirty="0">
                          <a:solidFill>
                            <a:schemeClr val="accent1">
                              <a:lumMod val="75000"/>
                            </a:schemeClr>
                          </a:solidFill>
                        </a:rPr>
                        <a:t>offering its Transfer Bearkat Camp </a:t>
                      </a:r>
                      <a:r>
                        <a:rPr lang="en-US" sz="1900" b="0" kern="1200" dirty="0">
                          <a:solidFill>
                            <a:srgbClr val="000000"/>
                          </a:solidFill>
                        </a:rPr>
                        <a:t>due to its lack of measurable impact on the retention/completion rates of program participants. This action aligns with </a:t>
                      </a:r>
                      <a:r>
                        <a:rPr lang="en-US" sz="1900" b="0" kern="1200" dirty="0">
                          <a:solidFill>
                            <a:schemeClr val="accent1">
                              <a:lumMod val="75000"/>
                            </a:schemeClr>
                          </a:solidFill>
                        </a:rPr>
                        <a:t>Goal 2.2 </a:t>
                      </a:r>
                      <a:r>
                        <a:rPr lang="en-US" sz="1900" b="0" kern="1200" dirty="0">
                          <a:solidFill>
                            <a:srgbClr val="000000"/>
                          </a:solidFill>
                        </a:rPr>
                        <a:t>and will </a:t>
                      </a:r>
                      <a:r>
                        <a:rPr lang="en-US" sz="1900" b="0" kern="1200" dirty="0">
                          <a:solidFill>
                            <a:schemeClr val="accent1">
                              <a:lumMod val="75000"/>
                            </a:schemeClr>
                          </a:solidFill>
                        </a:rPr>
                        <a:t>allow for the strategic reallocation of resources in support of</a:t>
                      </a:r>
                      <a:r>
                        <a:rPr lang="en-US" sz="1900" b="0" kern="1200" dirty="0">
                          <a:solidFill>
                            <a:srgbClr val="000000"/>
                          </a:solidFill>
                        </a:rPr>
                        <a:t> </a:t>
                      </a:r>
                      <a:r>
                        <a:rPr lang="en-US" sz="1900" b="0" kern="1200" dirty="0">
                          <a:solidFill>
                            <a:schemeClr val="accent1">
                              <a:lumMod val="75000"/>
                            </a:schemeClr>
                          </a:solidFill>
                        </a:rPr>
                        <a:t>Pillar 4, Agility. </a:t>
                      </a:r>
                      <a:endParaRPr lang="en-US" sz="1900" b="0" kern="1200" dirty="0">
                        <a:solidFill>
                          <a:srgbClr val="000000"/>
                        </a:solidFill>
                      </a:endParaRPr>
                    </a:p>
                    <a:p>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endParaRPr lang="en-US" b="1" dirty="0">
                        <a:solidFill>
                          <a:srgbClr val="000000"/>
                        </a:solidFill>
                      </a:endParaRPr>
                    </a:p>
                    <a:p>
                      <a:pPr marL="285750" indent="-285750">
                        <a:buFont typeface="Arial" panose="020B0604020202020204" pitchFamily="34" charset="0"/>
                        <a:buChar char="•"/>
                      </a:pPr>
                      <a:r>
                        <a:rPr lang="en-US" b="0" dirty="0">
                          <a:solidFill>
                            <a:srgbClr val="000000"/>
                          </a:solidFill>
                        </a:rPr>
                        <a:t>Only 2% of transfer students attend Transfer camp vs. 17% of first time Freshmen</a:t>
                      </a:r>
                    </a:p>
                    <a:p>
                      <a:pPr marL="285750" indent="-285750">
                        <a:buFont typeface="Arial" panose="020B0604020202020204" pitchFamily="34" charset="0"/>
                        <a:buChar char="•"/>
                      </a:pPr>
                      <a:r>
                        <a:rPr lang="en-US" b="0" dirty="0">
                          <a:solidFill>
                            <a:srgbClr val="000000"/>
                          </a:solidFill>
                        </a:rPr>
                        <a:t>Impact on retention is negligible </a:t>
                      </a:r>
                    </a:p>
                    <a:p>
                      <a:pPr marL="285750" indent="-285750">
                        <a:buFont typeface="Arial" panose="020B0604020202020204" pitchFamily="34" charset="0"/>
                        <a:buChar char="•"/>
                      </a:pPr>
                      <a:r>
                        <a:rPr lang="en-US" b="0" dirty="0">
                          <a:solidFill>
                            <a:srgbClr val="000000"/>
                          </a:solidFill>
                        </a:rPr>
                        <a:t>Cost of program is $975 per students vs. $74 per student for first time Freshmen</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Recovered:</a:t>
                      </a:r>
                    </a:p>
                    <a:p>
                      <a:r>
                        <a:rPr lang="en-US" b="0" dirty="0">
                          <a:solidFill>
                            <a:srgbClr val="000000"/>
                          </a:solidFill>
                        </a:rPr>
                        <a:t>The funds recouped from offering Transfer Bearkat Camp will be repurposed to support the expansion of Freshmen Bearkat Camp</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35719807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3022399988"/>
              </p:ext>
            </p:extLst>
          </p:nvPr>
        </p:nvGraphicFramePr>
        <p:xfrm>
          <a:off x="979344" y="1575368"/>
          <a:ext cx="10374456" cy="4439920"/>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Student Affairs plans to stop</a:t>
                      </a:r>
                      <a:r>
                        <a:rPr lang="en-US" sz="1900" b="0" kern="1200" dirty="0">
                          <a:solidFill>
                            <a:schemeClr val="tx1"/>
                          </a:solidFill>
                        </a:rPr>
                        <a:t> </a:t>
                      </a:r>
                      <a:r>
                        <a:rPr lang="en-US" sz="1900" b="0" kern="1200" dirty="0">
                          <a:solidFill>
                            <a:schemeClr val="accent1">
                              <a:lumMod val="75000"/>
                            </a:schemeClr>
                          </a:solidFill>
                        </a:rPr>
                        <a:t>the Miss Sam Houston Pageant </a:t>
                      </a:r>
                      <a:r>
                        <a:rPr lang="en-US" sz="1900" b="0" kern="1200" dirty="0">
                          <a:solidFill>
                            <a:srgbClr val="000000"/>
                          </a:solidFill>
                        </a:rPr>
                        <a:t>due to the programs overall ROI. There are also considerations related to SB17 that make this a prudent decision. This action aligns with </a:t>
                      </a:r>
                      <a:r>
                        <a:rPr lang="en-US" sz="1900" b="0" kern="1200" dirty="0">
                          <a:solidFill>
                            <a:schemeClr val="accent1">
                              <a:lumMod val="75000"/>
                            </a:schemeClr>
                          </a:solidFill>
                        </a:rPr>
                        <a:t>Goal 2.2 </a:t>
                      </a:r>
                      <a:r>
                        <a:rPr lang="en-US" sz="1900" b="0" kern="1200" dirty="0">
                          <a:solidFill>
                            <a:srgbClr val="000000"/>
                          </a:solidFill>
                        </a:rPr>
                        <a:t>and will </a:t>
                      </a:r>
                      <a:r>
                        <a:rPr lang="en-US" sz="1900" b="0" kern="1200" dirty="0">
                          <a:solidFill>
                            <a:schemeClr val="accent1">
                              <a:lumMod val="75000"/>
                            </a:schemeClr>
                          </a:solidFill>
                        </a:rPr>
                        <a:t>allow for the strategic reallocation of resources</a:t>
                      </a:r>
                      <a:r>
                        <a:rPr lang="en-US" sz="1900" b="0" kern="1200" dirty="0">
                          <a:solidFill>
                            <a:srgbClr val="000000"/>
                          </a:solidFill>
                        </a:rPr>
                        <a:t> in support of </a:t>
                      </a:r>
                      <a:r>
                        <a:rPr lang="en-US" sz="1900" b="0" kern="1200" dirty="0">
                          <a:solidFill>
                            <a:schemeClr val="accent1">
                              <a:lumMod val="75000"/>
                            </a:schemeClr>
                          </a:solidFill>
                        </a:rPr>
                        <a:t>Pillar 4, Agility. </a:t>
                      </a:r>
                      <a:endParaRPr lang="en-US" sz="1900" b="0" kern="1200" dirty="0">
                        <a:solidFill>
                          <a:srgbClr val="000000"/>
                        </a:solidFill>
                      </a:endParaRPr>
                    </a:p>
                    <a:p>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endParaRPr lang="en-US" b="1" dirty="0">
                        <a:solidFill>
                          <a:srgbClr val="000000"/>
                        </a:solidFill>
                      </a:endParaRPr>
                    </a:p>
                    <a:p>
                      <a:r>
                        <a:rPr lang="en-US" b="0" dirty="0">
                          <a:solidFill>
                            <a:srgbClr val="000000"/>
                          </a:solidFill>
                        </a:rPr>
                        <a:t>Program costs ~$3,000/participant to put on with no measurable impact on broader retention rates</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Recovered:</a:t>
                      </a:r>
                    </a:p>
                    <a:p>
                      <a:r>
                        <a:rPr lang="en-US" b="0" dirty="0">
                          <a:solidFill>
                            <a:srgbClr val="000000"/>
                          </a:solidFill>
                        </a:rPr>
                        <a:t>The funds recouped from stopping this program will be reallocated to support programs with a proven impact on retention. </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6365569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3574991726"/>
              </p:ext>
            </p:extLst>
          </p:nvPr>
        </p:nvGraphicFramePr>
        <p:xfrm>
          <a:off x="985421" y="1575368"/>
          <a:ext cx="10368379" cy="4439920"/>
        </p:xfrm>
        <a:graphic>
          <a:graphicData uri="http://schemas.openxmlformats.org/drawingml/2006/table">
            <a:tbl>
              <a:tblPr firstRow="1" bandRow="1">
                <a:tableStyleId>{8A107856-5554-42FB-B03E-39F5DBC370BA}</a:tableStyleId>
              </a:tblPr>
              <a:tblGrid>
                <a:gridCol w="10368379">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Student Affairs plans to stop</a:t>
                      </a:r>
                      <a:r>
                        <a:rPr lang="en-US" sz="1900" b="0" kern="1200" dirty="0">
                          <a:solidFill>
                            <a:schemeClr val="tx1"/>
                          </a:solidFill>
                        </a:rPr>
                        <a:t> </a:t>
                      </a:r>
                      <a:r>
                        <a:rPr lang="en-US" sz="1900" b="0" kern="1200" dirty="0">
                          <a:solidFill>
                            <a:schemeClr val="accent1">
                              <a:lumMod val="75000"/>
                            </a:schemeClr>
                          </a:solidFill>
                        </a:rPr>
                        <a:t>the annual Campus Wide Holiday Open House </a:t>
                      </a:r>
                      <a:r>
                        <a:rPr lang="en-US" sz="1900" b="0" kern="1200" dirty="0">
                          <a:solidFill>
                            <a:srgbClr val="000000"/>
                          </a:solidFill>
                        </a:rPr>
                        <a:t>due to increasing costs and a shift away from the program’s initial focus on students. This action aligns with </a:t>
                      </a:r>
                      <a:r>
                        <a:rPr lang="en-US" sz="1900" b="0" kern="1200" dirty="0">
                          <a:solidFill>
                            <a:schemeClr val="accent1">
                              <a:lumMod val="75000"/>
                            </a:schemeClr>
                          </a:solidFill>
                        </a:rPr>
                        <a:t>Goal 2.2 </a:t>
                      </a:r>
                      <a:r>
                        <a:rPr lang="en-US" sz="1900" b="0" kern="1200" dirty="0">
                          <a:solidFill>
                            <a:srgbClr val="000000"/>
                          </a:solidFill>
                        </a:rPr>
                        <a:t>and will allow for the strategic reallocation of resources in support of </a:t>
                      </a:r>
                      <a:r>
                        <a:rPr lang="en-US" sz="1900" b="0" kern="1200" dirty="0">
                          <a:solidFill>
                            <a:schemeClr val="accent1">
                              <a:lumMod val="75000"/>
                            </a:schemeClr>
                          </a:solidFill>
                        </a:rPr>
                        <a:t>Pillar 4, Agility. </a:t>
                      </a:r>
                      <a:endParaRPr lang="en-US" sz="1900" b="0" kern="1200" dirty="0">
                        <a:solidFill>
                          <a:srgbClr val="000000"/>
                        </a:solidFill>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r>
                        <a:rPr lang="en-US" b="0" dirty="0">
                          <a:solidFill>
                            <a:srgbClr val="000000"/>
                          </a:solidFill>
                        </a:rPr>
                        <a:t>FY22 - $55.09/person</a:t>
                      </a:r>
                    </a:p>
                    <a:p>
                      <a:r>
                        <a:rPr lang="en-US" b="0" dirty="0">
                          <a:solidFill>
                            <a:srgbClr val="000000"/>
                          </a:solidFill>
                        </a:rPr>
                        <a:t>FY23 - $67.69/person</a:t>
                      </a:r>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Recovered:</a:t>
                      </a:r>
                    </a:p>
                    <a:p>
                      <a:r>
                        <a:rPr lang="en-US" b="0" dirty="0">
                          <a:solidFill>
                            <a:srgbClr val="000000"/>
                          </a:solidFill>
                        </a:rPr>
                        <a:t>The funds recouped by refocusing the event on students can be shifted to support areas of greater need within the department. </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6752371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838200" y="196162"/>
            <a:ext cx="10515600" cy="1325563"/>
          </a:xfrm>
        </p:spPr>
        <p:txBody>
          <a:bodyPr/>
          <a:lstStyle/>
          <a:p>
            <a:pPr algn="ctr"/>
            <a:r>
              <a:rPr lang="en-US" b="1">
                <a:solidFill>
                  <a:srgbClr val="F0521E"/>
                </a:solidFill>
                <a:latin typeface="Helvetica"/>
                <a:ea typeface="Helvetica Neue" panose="02000503000000020004" pitchFamily="2" charset="0"/>
                <a:cs typeface="Helvetica Neue" panose="02000503000000020004" pitchFamily="2" charset="0"/>
              </a:rPr>
              <a:t>Supportive Data</a:t>
            </a:r>
            <a:br>
              <a:rPr lang="en-US" b="1">
                <a:latin typeface="Helvetica Neue" panose="02000503000000020004" pitchFamily="2" charset="0"/>
                <a:ea typeface="Helvetica Neue" panose="02000503000000020004" pitchFamily="2" charset="0"/>
                <a:cs typeface="Helvetica Neue" panose="02000503000000020004" pitchFamily="2" charset="0"/>
              </a:rPr>
            </a:br>
            <a:endParaRPr lang="en-US" sz="3200" i="1">
              <a:solidFill>
                <a:srgbClr val="F0521E"/>
              </a:solidFill>
              <a:latin typeface="Helvetica Oblique" pitchFamily="2" charset="0"/>
              <a:ea typeface="Helvetica Neue" panose="02000503000000020004" pitchFamily="2" charset="0"/>
              <a:cs typeface="Helvetica Neue" panose="02000503000000020004" pitchFamily="2" charset="0"/>
            </a:endParaRPr>
          </a:p>
        </p:txBody>
      </p:sp>
      <p:pic>
        <p:nvPicPr>
          <p:cNvPr id="7" name="Picture 6" descr="A screenshot of a computer&#10;&#10;Description automatically generated">
            <a:extLst>
              <a:ext uri="{FF2B5EF4-FFF2-40B4-BE49-F238E27FC236}">
                <a16:creationId xmlns:a16="http://schemas.microsoft.com/office/drawing/2014/main" id="{C327D6C0-AAA3-F59D-8B76-163ACD93475F}"/>
              </a:ext>
            </a:extLst>
          </p:cNvPr>
          <p:cNvPicPr>
            <a:picLocks noChangeAspect="1"/>
          </p:cNvPicPr>
          <p:nvPr/>
        </p:nvPicPr>
        <p:blipFill rotWithShape="1">
          <a:blip r:embed="rId2"/>
          <a:srcRect l="6875" t="51475" r="22597" b="17144"/>
          <a:stretch/>
        </p:blipFill>
        <p:spPr>
          <a:xfrm>
            <a:off x="1796618" y="2636668"/>
            <a:ext cx="8598763" cy="2050741"/>
          </a:xfrm>
          <a:prstGeom prst="rect">
            <a:avLst/>
          </a:prstGeom>
        </p:spPr>
      </p:pic>
    </p:spTree>
    <p:extLst>
      <p:ext uri="{BB962C8B-B14F-4D97-AF65-F5344CB8AC3E}">
        <p14:creationId xmlns:p14="http://schemas.microsoft.com/office/powerpoint/2010/main" val="4908990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3272364316"/>
              </p:ext>
            </p:extLst>
          </p:nvPr>
        </p:nvGraphicFramePr>
        <p:xfrm>
          <a:off x="979344" y="1575368"/>
          <a:ext cx="10374456" cy="4714240"/>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Student Affairs plans to start</a:t>
                      </a:r>
                      <a:r>
                        <a:rPr lang="en-US" sz="1900" b="0" kern="1200" dirty="0">
                          <a:solidFill>
                            <a:schemeClr val="tx1"/>
                          </a:solidFill>
                        </a:rPr>
                        <a:t> </a:t>
                      </a:r>
                      <a:r>
                        <a:rPr lang="en-US" sz="1900" b="0" kern="1200" dirty="0">
                          <a:solidFill>
                            <a:schemeClr val="accent1">
                              <a:lumMod val="75000"/>
                            </a:schemeClr>
                          </a:solidFill>
                        </a:rPr>
                        <a:t>expanding the E-Sports program currently being offered through Campus Recreation </a:t>
                      </a:r>
                      <a:r>
                        <a:rPr lang="en-US" sz="1900" b="0" kern="1200" dirty="0">
                          <a:solidFill>
                            <a:srgbClr val="000000"/>
                          </a:solidFill>
                        </a:rPr>
                        <a:t>due to its impact on recruitment and retention. This action aligns with </a:t>
                      </a:r>
                      <a:r>
                        <a:rPr lang="en-US" sz="1900" b="0" kern="1200" dirty="0">
                          <a:solidFill>
                            <a:schemeClr val="accent1">
                              <a:lumMod val="75000"/>
                            </a:schemeClr>
                          </a:solidFill>
                        </a:rPr>
                        <a:t>Goal 1.1 </a:t>
                      </a:r>
                      <a:r>
                        <a:rPr lang="en-US" sz="1900" b="0" kern="1200" dirty="0">
                          <a:solidFill>
                            <a:srgbClr val="000000"/>
                          </a:solidFill>
                        </a:rPr>
                        <a:t>and will help support the recruitment and retention of targeted populations in support of </a:t>
                      </a:r>
                      <a:r>
                        <a:rPr lang="en-US" sz="1900" b="0" kern="1200" dirty="0">
                          <a:solidFill>
                            <a:schemeClr val="accent1">
                              <a:lumMod val="75000"/>
                            </a:schemeClr>
                          </a:solidFill>
                        </a:rPr>
                        <a:t>Pillars 1 &amp; 2, Enrollment and Retention. </a:t>
                      </a:r>
                      <a:endParaRPr lang="en-US" sz="1900" b="0" kern="1200" dirty="0">
                        <a:solidFill>
                          <a:srgbClr val="000000"/>
                        </a:solidFill>
                      </a:endParaRPr>
                    </a:p>
                    <a:p>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endParaRPr lang="en-US" b="1" dirty="0">
                        <a:solidFill>
                          <a:srgbClr val="000000"/>
                        </a:solidFill>
                      </a:endParaRPr>
                    </a:p>
                    <a:p>
                      <a:r>
                        <a:rPr lang="en-US" b="0" dirty="0">
                          <a:solidFill>
                            <a:srgbClr val="000000"/>
                          </a:solidFill>
                        </a:rPr>
                        <a:t>See next slide</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Required:</a:t>
                      </a:r>
                    </a:p>
                    <a:p>
                      <a:endParaRPr lang="en-US" b="1" dirty="0">
                        <a:solidFill>
                          <a:srgbClr val="000000"/>
                        </a:solidFill>
                      </a:endParaRPr>
                    </a:p>
                    <a:p>
                      <a:r>
                        <a:rPr lang="en-US" b="0" dirty="0">
                          <a:solidFill>
                            <a:srgbClr val="000000"/>
                          </a:solidFill>
                        </a:rPr>
                        <a:t>Partnership with IT to help build out an E-Sports Arena</a:t>
                      </a:r>
                    </a:p>
                    <a:p>
                      <a:r>
                        <a:rPr lang="en-US" b="0" dirty="0">
                          <a:solidFill>
                            <a:srgbClr val="000000"/>
                          </a:solidFill>
                        </a:rPr>
                        <a:t>Additional financial resources to purchase necessary equipment</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Start Doing</a:t>
            </a:r>
          </a:p>
        </p:txBody>
      </p:sp>
    </p:spTree>
    <p:extLst>
      <p:ext uri="{BB962C8B-B14F-4D97-AF65-F5344CB8AC3E}">
        <p14:creationId xmlns:p14="http://schemas.microsoft.com/office/powerpoint/2010/main" val="41600025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838200" y="196162"/>
            <a:ext cx="10515600" cy="1325563"/>
          </a:xfrm>
        </p:spPr>
        <p:txBody>
          <a:bodyPr/>
          <a:lstStyle/>
          <a:p>
            <a:pPr algn="ctr"/>
            <a:r>
              <a:rPr lang="en-US" b="1">
                <a:solidFill>
                  <a:srgbClr val="F0521E"/>
                </a:solidFill>
                <a:latin typeface="Helvetica"/>
                <a:ea typeface="Helvetica Neue" panose="02000503000000020004" pitchFamily="2" charset="0"/>
                <a:cs typeface="Helvetica Neue" panose="02000503000000020004" pitchFamily="2" charset="0"/>
              </a:rPr>
              <a:t>Supportive Data</a:t>
            </a:r>
            <a:br>
              <a:rPr lang="en-US" b="1">
                <a:latin typeface="Helvetica Neue" panose="02000503000000020004" pitchFamily="2" charset="0"/>
                <a:ea typeface="Helvetica Neue" panose="02000503000000020004" pitchFamily="2" charset="0"/>
                <a:cs typeface="Helvetica Neue" panose="02000503000000020004" pitchFamily="2" charset="0"/>
              </a:rPr>
            </a:br>
            <a:endParaRPr lang="en-US" sz="3200" i="1">
              <a:solidFill>
                <a:srgbClr val="F0521E"/>
              </a:solidFill>
              <a:latin typeface="Helvetica Oblique" pitchFamily="2" charset="0"/>
              <a:ea typeface="Helvetica Neue" panose="02000503000000020004" pitchFamily="2" charset="0"/>
              <a:cs typeface="Helvetica Neue" panose="02000503000000020004" pitchFamily="2" charset="0"/>
            </a:endParaRPr>
          </a:p>
        </p:txBody>
      </p:sp>
      <p:sp>
        <p:nvSpPr>
          <p:cNvPr id="6" name="TextBox 5">
            <a:extLst>
              <a:ext uri="{FF2B5EF4-FFF2-40B4-BE49-F238E27FC236}">
                <a16:creationId xmlns:a16="http://schemas.microsoft.com/office/drawing/2014/main" id="{2D7FF849-8565-4D84-63B6-680504DC6170}"/>
              </a:ext>
            </a:extLst>
          </p:cNvPr>
          <p:cNvSpPr txBox="1"/>
          <p:nvPr/>
        </p:nvSpPr>
        <p:spPr>
          <a:xfrm>
            <a:off x="3047260" y="2469417"/>
            <a:ext cx="6094520" cy="1923604"/>
          </a:xfrm>
          <a:prstGeom prst="rect">
            <a:avLst/>
          </a:prstGeom>
          <a:noFill/>
        </p:spPr>
        <p:txBody>
          <a:bodyPr wrap="square">
            <a:spAutoFit/>
          </a:bodyPr>
          <a:lstStyle/>
          <a:p>
            <a:pPr marL="0" marR="0">
              <a:spcBef>
                <a:spcPts val="0"/>
              </a:spcBef>
              <a:spcAft>
                <a:spcPts val="0"/>
              </a:spcAft>
            </a:pPr>
            <a:r>
              <a:rPr lang="en-US" sz="1200" b="1" dirty="0">
                <a:solidFill>
                  <a:srgbClr val="000000"/>
                </a:solidFill>
                <a:effectLst/>
                <a:latin typeface="Aptos" panose="020B0004020202020204" pitchFamily="34" charset="0"/>
                <a:ea typeface="Calibri" panose="020F0502020204030204" pitchFamily="34" charset="0"/>
              </a:rPr>
              <a:t>Intramurals</a:t>
            </a:r>
            <a:endParaRPr lang="en-US" sz="1100" dirty="0">
              <a:effectLst/>
              <a:latin typeface="Calibri" panose="020F0502020204030204" pitchFamily="34" charset="0"/>
              <a:ea typeface="Calibri" panose="020F0502020204030204" pitchFamily="34" charset="0"/>
            </a:endParaRPr>
          </a:p>
          <a:p>
            <a:pPr marL="457200" marR="0">
              <a:spcBef>
                <a:spcPts val="0"/>
              </a:spcBef>
              <a:spcAft>
                <a:spcPts val="0"/>
              </a:spcAft>
            </a:pPr>
            <a:r>
              <a:rPr lang="en-US" sz="1000" dirty="0">
                <a:solidFill>
                  <a:srgbClr val="000000"/>
                </a:solidFill>
                <a:effectLst/>
                <a:latin typeface="Symbol" panose="05050102010706020507" pitchFamily="18" charset="2"/>
                <a:ea typeface="Calibri" panose="020F0502020204030204" pitchFamily="34" charset="0"/>
              </a:rPr>
              <a:t>·</a:t>
            </a:r>
            <a:r>
              <a:rPr lang="en-US" sz="700" dirty="0">
                <a:solidFill>
                  <a:srgbClr val="000000"/>
                </a:solidFill>
                <a:effectLst/>
                <a:latin typeface="Times New Roman" panose="02020603050405020304" pitchFamily="18" charset="0"/>
                <a:ea typeface="Calibri" panose="020F0502020204030204" pitchFamily="34" charset="0"/>
              </a:rPr>
              <a:t>                     </a:t>
            </a:r>
            <a:r>
              <a:rPr lang="en-US" sz="1200" b="1" dirty="0">
                <a:solidFill>
                  <a:srgbClr val="000000"/>
                </a:solidFill>
                <a:effectLst/>
                <a:latin typeface="Aptos" panose="020B0004020202020204" pitchFamily="34" charset="0"/>
                <a:ea typeface="Calibri" panose="020F0502020204030204" pitchFamily="34" charset="0"/>
              </a:rPr>
              <a:t>FY 23 Unique Participants as of April 1st: 1581 Participants</a:t>
            </a:r>
            <a:endParaRPr lang="en-US" sz="1100" dirty="0">
              <a:effectLst/>
              <a:latin typeface="Calibri" panose="020F0502020204030204" pitchFamily="34" charset="0"/>
              <a:ea typeface="Calibri" panose="020F0502020204030204" pitchFamily="34" charset="0"/>
            </a:endParaRPr>
          </a:p>
          <a:p>
            <a:pPr marL="457200" marR="0">
              <a:spcBef>
                <a:spcPts val="0"/>
              </a:spcBef>
              <a:spcAft>
                <a:spcPts val="0"/>
              </a:spcAft>
            </a:pPr>
            <a:r>
              <a:rPr lang="en-US" sz="1000" dirty="0">
                <a:solidFill>
                  <a:srgbClr val="000000"/>
                </a:solidFill>
                <a:effectLst/>
                <a:latin typeface="Symbol" panose="05050102010706020507" pitchFamily="18" charset="2"/>
                <a:ea typeface="Calibri" panose="020F0502020204030204" pitchFamily="34" charset="0"/>
              </a:rPr>
              <a:t>·</a:t>
            </a:r>
            <a:r>
              <a:rPr lang="en-US" sz="700" dirty="0">
                <a:solidFill>
                  <a:srgbClr val="000000"/>
                </a:solidFill>
                <a:effectLst/>
                <a:latin typeface="Times New Roman" panose="02020603050405020304" pitchFamily="18" charset="0"/>
                <a:ea typeface="Calibri" panose="020F0502020204030204" pitchFamily="34" charset="0"/>
              </a:rPr>
              <a:t>                     </a:t>
            </a:r>
            <a:r>
              <a:rPr lang="en-US" sz="1200" b="1" dirty="0">
                <a:solidFill>
                  <a:srgbClr val="000000"/>
                </a:solidFill>
                <a:effectLst/>
                <a:latin typeface="Aptos" panose="020B0004020202020204" pitchFamily="34" charset="0"/>
                <a:ea typeface="Calibri" panose="020F0502020204030204" pitchFamily="34" charset="0"/>
              </a:rPr>
              <a:t>FY 24 Unique Participants as of April 1st: 1822 Participants</a:t>
            </a:r>
            <a:endParaRPr lang="en-US" sz="1100" dirty="0">
              <a:effectLst/>
              <a:latin typeface="Calibri" panose="020F0502020204030204" pitchFamily="34" charset="0"/>
              <a:ea typeface="Calibri" panose="020F0502020204030204" pitchFamily="34" charset="0"/>
            </a:endParaRPr>
          </a:p>
          <a:p>
            <a:pPr marL="457200" marR="0">
              <a:spcBef>
                <a:spcPts val="0"/>
              </a:spcBef>
              <a:spcAft>
                <a:spcPts val="0"/>
              </a:spcAft>
            </a:pPr>
            <a:r>
              <a:rPr lang="en-US" sz="1000" dirty="0">
                <a:solidFill>
                  <a:srgbClr val="000000"/>
                </a:solidFill>
                <a:effectLst/>
                <a:latin typeface="Symbol" panose="05050102010706020507" pitchFamily="18" charset="2"/>
                <a:ea typeface="Calibri" panose="020F0502020204030204" pitchFamily="34" charset="0"/>
              </a:rPr>
              <a:t>·</a:t>
            </a:r>
            <a:r>
              <a:rPr lang="en-US" sz="700" dirty="0">
                <a:solidFill>
                  <a:srgbClr val="000000"/>
                </a:solidFill>
                <a:effectLst/>
                <a:latin typeface="Times New Roman" panose="02020603050405020304" pitchFamily="18" charset="0"/>
                <a:ea typeface="Calibri" panose="020F0502020204030204" pitchFamily="34" charset="0"/>
              </a:rPr>
              <a:t>                     </a:t>
            </a:r>
            <a:r>
              <a:rPr lang="en-US" sz="1200" b="1" dirty="0">
                <a:solidFill>
                  <a:srgbClr val="000000"/>
                </a:solidFill>
                <a:effectLst/>
                <a:latin typeface="Aptos" panose="020B0004020202020204" pitchFamily="34" charset="0"/>
                <a:ea typeface="Calibri" panose="020F0502020204030204" pitchFamily="34" charset="0"/>
              </a:rPr>
              <a:t>15% increase</a:t>
            </a:r>
            <a:endParaRPr lang="en-US" sz="11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b="1" dirty="0">
                <a:solidFill>
                  <a:srgbClr val="000000"/>
                </a:solidFill>
                <a:effectLst/>
                <a:latin typeface="Aptos" panose="020B0004020202020204" pitchFamily="34" charset="0"/>
                <a:ea typeface="Calibri" panose="020F0502020204030204" pitchFamily="34" charset="0"/>
              </a:rPr>
              <a:t>Esports</a:t>
            </a:r>
            <a:endParaRPr lang="en-US" sz="1100" dirty="0">
              <a:effectLst/>
              <a:latin typeface="Calibri" panose="020F0502020204030204" pitchFamily="34" charset="0"/>
              <a:ea typeface="Calibri" panose="020F0502020204030204" pitchFamily="34" charset="0"/>
            </a:endParaRPr>
          </a:p>
          <a:p>
            <a:pPr marL="457200" marR="0">
              <a:spcBef>
                <a:spcPts val="0"/>
              </a:spcBef>
              <a:spcAft>
                <a:spcPts val="0"/>
              </a:spcAft>
            </a:pPr>
            <a:r>
              <a:rPr lang="en-US" sz="1000" dirty="0">
                <a:solidFill>
                  <a:srgbClr val="000000"/>
                </a:solidFill>
                <a:effectLst/>
                <a:latin typeface="Symbol" panose="05050102010706020507" pitchFamily="18" charset="2"/>
                <a:ea typeface="Calibri" panose="020F0502020204030204" pitchFamily="34" charset="0"/>
              </a:rPr>
              <a:t>·</a:t>
            </a:r>
            <a:r>
              <a:rPr lang="en-US" sz="700" dirty="0">
                <a:solidFill>
                  <a:srgbClr val="000000"/>
                </a:solidFill>
                <a:effectLst/>
                <a:latin typeface="Times New Roman" panose="02020603050405020304" pitchFamily="18" charset="0"/>
                <a:ea typeface="Calibri" panose="020F0502020204030204" pitchFamily="34" charset="0"/>
              </a:rPr>
              <a:t>                     </a:t>
            </a:r>
            <a:r>
              <a:rPr lang="en-US" sz="1200" b="1" dirty="0">
                <a:solidFill>
                  <a:srgbClr val="000000"/>
                </a:solidFill>
                <a:effectLst/>
                <a:latin typeface="Aptos" panose="020B0004020202020204" pitchFamily="34" charset="0"/>
                <a:ea typeface="Calibri" panose="020F0502020204030204" pitchFamily="34" charset="0"/>
              </a:rPr>
              <a:t>FY 23 Unique Participants: 599 Participants</a:t>
            </a:r>
            <a:endParaRPr lang="en-US" sz="1100" dirty="0">
              <a:effectLst/>
              <a:latin typeface="Calibri" panose="020F0502020204030204" pitchFamily="34" charset="0"/>
              <a:ea typeface="Calibri" panose="020F0502020204030204" pitchFamily="34" charset="0"/>
            </a:endParaRPr>
          </a:p>
          <a:p>
            <a:pPr marL="457200" marR="0">
              <a:spcBef>
                <a:spcPts val="0"/>
              </a:spcBef>
              <a:spcAft>
                <a:spcPts val="0"/>
              </a:spcAft>
            </a:pPr>
            <a:r>
              <a:rPr lang="en-US" sz="1000" dirty="0">
                <a:solidFill>
                  <a:srgbClr val="000000"/>
                </a:solidFill>
                <a:effectLst/>
                <a:latin typeface="Symbol" panose="05050102010706020507" pitchFamily="18" charset="2"/>
                <a:ea typeface="Calibri" panose="020F0502020204030204" pitchFamily="34" charset="0"/>
              </a:rPr>
              <a:t>·</a:t>
            </a:r>
            <a:r>
              <a:rPr lang="en-US" sz="700" dirty="0">
                <a:solidFill>
                  <a:srgbClr val="000000"/>
                </a:solidFill>
                <a:effectLst/>
                <a:latin typeface="Times New Roman" panose="02020603050405020304" pitchFamily="18" charset="0"/>
                <a:ea typeface="Calibri" panose="020F0502020204030204" pitchFamily="34" charset="0"/>
              </a:rPr>
              <a:t>                     </a:t>
            </a:r>
            <a:r>
              <a:rPr lang="en-US" sz="1200" b="1" dirty="0">
                <a:solidFill>
                  <a:srgbClr val="000000"/>
                </a:solidFill>
                <a:effectLst/>
                <a:latin typeface="Aptos" panose="020B0004020202020204" pitchFamily="34" charset="0"/>
                <a:ea typeface="Calibri" panose="020F0502020204030204" pitchFamily="34" charset="0"/>
              </a:rPr>
              <a:t>FY 24 Unique Participants: 672 Participants</a:t>
            </a:r>
            <a:endParaRPr lang="en-US" sz="1100" dirty="0">
              <a:effectLst/>
              <a:latin typeface="Calibri" panose="020F0502020204030204" pitchFamily="34" charset="0"/>
              <a:ea typeface="Calibri" panose="020F0502020204030204" pitchFamily="34" charset="0"/>
            </a:endParaRPr>
          </a:p>
          <a:p>
            <a:pPr marL="457200" marR="0">
              <a:spcBef>
                <a:spcPts val="0"/>
              </a:spcBef>
              <a:spcAft>
                <a:spcPts val="0"/>
              </a:spcAft>
            </a:pPr>
            <a:r>
              <a:rPr lang="en-US" sz="1000" dirty="0">
                <a:solidFill>
                  <a:srgbClr val="000000"/>
                </a:solidFill>
                <a:effectLst/>
                <a:latin typeface="Symbol" panose="05050102010706020507" pitchFamily="18" charset="2"/>
                <a:ea typeface="Calibri" panose="020F0502020204030204" pitchFamily="34" charset="0"/>
              </a:rPr>
              <a:t>·</a:t>
            </a:r>
            <a:r>
              <a:rPr lang="en-US" sz="700" dirty="0">
                <a:solidFill>
                  <a:srgbClr val="000000"/>
                </a:solidFill>
                <a:effectLst/>
                <a:latin typeface="Times New Roman" panose="02020603050405020304" pitchFamily="18" charset="0"/>
                <a:ea typeface="Calibri" panose="020F0502020204030204" pitchFamily="34" charset="0"/>
              </a:rPr>
              <a:t>                     </a:t>
            </a:r>
            <a:r>
              <a:rPr lang="en-US" sz="1200" b="1" dirty="0">
                <a:solidFill>
                  <a:srgbClr val="000000"/>
                </a:solidFill>
                <a:effectLst/>
                <a:latin typeface="Aptos" panose="020B0004020202020204" pitchFamily="34" charset="0"/>
                <a:ea typeface="Calibri" panose="020F0502020204030204" pitchFamily="34" charset="0"/>
              </a:rPr>
              <a:t>12% increase</a:t>
            </a:r>
            <a:endParaRPr lang="en-US" sz="11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100" dirty="0">
                <a:effectLst/>
                <a:latin typeface="Calibri" panose="020F0502020204030204" pitchFamily="34" charset="0"/>
                <a:ea typeface="Calibri" panose="020F0502020204030204" pitchFamily="34" charset="0"/>
              </a:rPr>
              <a:t> </a:t>
            </a:r>
          </a:p>
          <a:p>
            <a:pPr marL="0" marR="0">
              <a:spcBef>
                <a:spcPts val="0"/>
              </a:spcBef>
              <a:spcAft>
                <a:spcPts val="0"/>
              </a:spcAft>
            </a:pPr>
            <a:r>
              <a:rPr lang="en-US" sz="1200" b="1" dirty="0">
                <a:solidFill>
                  <a:srgbClr val="000000"/>
                </a:solidFill>
                <a:effectLst/>
                <a:latin typeface="Aptos" panose="020B0004020202020204" pitchFamily="34" charset="0"/>
                <a:ea typeface="Calibri" panose="020F0502020204030204" pitchFamily="34" charset="0"/>
              </a:rPr>
              <a:t>Gender Breakdown for Intramurals: </a:t>
            </a:r>
            <a:r>
              <a:rPr lang="en-US" sz="1200" dirty="0">
                <a:solidFill>
                  <a:srgbClr val="000000"/>
                </a:solidFill>
                <a:effectLst/>
                <a:latin typeface="Aptos" panose="020B0004020202020204" pitchFamily="34" charset="0"/>
                <a:ea typeface="Calibri" panose="020F0502020204030204" pitchFamily="34" charset="0"/>
              </a:rPr>
              <a:t>FY 24 3187 Male (83%), 628 Female (16%)</a:t>
            </a:r>
            <a:endParaRPr lang="en-US" sz="1100" dirty="0">
              <a:effectLst/>
              <a:latin typeface="Calibri" panose="020F0502020204030204" pitchFamily="34" charset="0"/>
              <a:ea typeface="Calibri" panose="020F0502020204030204" pitchFamily="34" charset="0"/>
            </a:endParaRPr>
          </a:p>
        </p:txBody>
      </p:sp>
      <p:graphicFrame>
        <p:nvGraphicFramePr>
          <p:cNvPr id="8" name="Table 7">
            <a:extLst>
              <a:ext uri="{FF2B5EF4-FFF2-40B4-BE49-F238E27FC236}">
                <a16:creationId xmlns:a16="http://schemas.microsoft.com/office/drawing/2014/main" id="{F4E813C2-2720-F68A-7D00-B1E1E5E38066}"/>
              </a:ext>
            </a:extLst>
          </p:cNvPr>
          <p:cNvGraphicFramePr>
            <a:graphicFrameLocks noGrp="1"/>
          </p:cNvGraphicFramePr>
          <p:nvPr>
            <p:extLst>
              <p:ext uri="{D42A27DB-BD31-4B8C-83A1-F6EECF244321}">
                <p14:modId xmlns:p14="http://schemas.microsoft.com/office/powerpoint/2010/main" val="3840268964"/>
              </p:ext>
            </p:extLst>
          </p:nvPr>
        </p:nvGraphicFramePr>
        <p:xfrm>
          <a:off x="2076573" y="4806322"/>
          <a:ext cx="7861300" cy="893445"/>
        </p:xfrm>
        <a:graphic>
          <a:graphicData uri="http://schemas.openxmlformats.org/drawingml/2006/table">
            <a:tbl>
              <a:tblPr firstRow="1" firstCol="1" bandRow="1"/>
              <a:tblGrid>
                <a:gridCol w="1358900">
                  <a:extLst>
                    <a:ext uri="{9D8B030D-6E8A-4147-A177-3AD203B41FA5}">
                      <a16:colId xmlns:a16="http://schemas.microsoft.com/office/drawing/2014/main" val="3796640009"/>
                    </a:ext>
                  </a:extLst>
                </a:gridCol>
                <a:gridCol w="977900">
                  <a:extLst>
                    <a:ext uri="{9D8B030D-6E8A-4147-A177-3AD203B41FA5}">
                      <a16:colId xmlns:a16="http://schemas.microsoft.com/office/drawing/2014/main" val="4077736101"/>
                    </a:ext>
                  </a:extLst>
                </a:gridCol>
                <a:gridCol w="977900">
                  <a:extLst>
                    <a:ext uri="{9D8B030D-6E8A-4147-A177-3AD203B41FA5}">
                      <a16:colId xmlns:a16="http://schemas.microsoft.com/office/drawing/2014/main" val="3105408530"/>
                    </a:ext>
                  </a:extLst>
                </a:gridCol>
                <a:gridCol w="977900">
                  <a:extLst>
                    <a:ext uri="{9D8B030D-6E8A-4147-A177-3AD203B41FA5}">
                      <a16:colId xmlns:a16="http://schemas.microsoft.com/office/drawing/2014/main" val="112199116"/>
                    </a:ext>
                  </a:extLst>
                </a:gridCol>
                <a:gridCol w="1054100">
                  <a:extLst>
                    <a:ext uri="{9D8B030D-6E8A-4147-A177-3AD203B41FA5}">
                      <a16:colId xmlns:a16="http://schemas.microsoft.com/office/drawing/2014/main" val="429568565"/>
                    </a:ext>
                  </a:extLst>
                </a:gridCol>
                <a:gridCol w="1054100">
                  <a:extLst>
                    <a:ext uri="{9D8B030D-6E8A-4147-A177-3AD203B41FA5}">
                      <a16:colId xmlns:a16="http://schemas.microsoft.com/office/drawing/2014/main" val="70158646"/>
                    </a:ext>
                  </a:extLst>
                </a:gridCol>
                <a:gridCol w="1460500">
                  <a:extLst>
                    <a:ext uri="{9D8B030D-6E8A-4147-A177-3AD203B41FA5}">
                      <a16:colId xmlns:a16="http://schemas.microsoft.com/office/drawing/2014/main" val="2384322911"/>
                    </a:ext>
                  </a:extLst>
                </a:gridCol>
              </a:tblGrid>
              <a:tr h="381000">
                <a:tc>
                  <a:txBody>
                    <a:bodyPr/>
                    <a:lstStyle/>
                    <a:p>
                      <a:pPr marL="0" marR="0" algn="ctr">
                        <a:spcBef>
                          <a:spcPts val="0"/>
                        </a:spcBef>
                        <a:spcAft>
                          <a:spcPts val="0"/>
                        </a:spcAft>
                      </a:pPr>
                      <a:r>
                        <a:rPr lang="en-US" sz="1100" b="1">
                          <a:solidFill>
                            <a:srgbClr val="FFFFFF"/>
                          </a:solidFill>
                          <a:effectLst/>
                          <a:latin typeface="Calibri" panose="020F0502020204030204" pitchFamily="34" charset="0"/>
                          <a:ea typeface="Calibri" panose="020F0502020204030204" pitchFamily="34" charset="0"/>
                        </a:rPr>
                        <a:t>Student Type</a:t>
                      </a:r>
                      <a:endParaRPr lang="en-US" sz="1100">
                        <a:effectLst/>
                        <a:latin typeface="Calibri" panose="020F050202020403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marL="0" marR="0" algn="ctr">
                        <a:spcBef>
                          <a:spcPts val="0"/>
                        </a:spcBef>
                        <a:spcAft>
                          <a:spcPts val="0"/>
                        </a:spcAft>
                      </a:pPr>
                      <a:r>
                        <a:rPr lang="en-US" sz="1100" b="1">
                          <a:solidFill>
                            <a:srgbClr val="FFFFFF"/>
                          </a:solidFill>
                          <a:effectLst/>
                          <a:latin typeface="Calibri" panose="020F0502020204030204" pitchFamily="34" charset="0"/>
                          <a:ea typeface="Calibri" panose="020F0502020204030204" pitchFamily="34" charset="0"/>
                        </a:rPr>
                        <a:t>Intramurals Retained</a:t>
                      </a:r>
                      <a:endParaRPr lang="en-US" sz="1100">
                        <a:effectLst/>
                        <a:latin typeface="Calibri" panose="020F050202020403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marL="0" marR="0" algn="ctr">
                        <a:spcBef>
                          <a:spcPts val="0"/>
                        </a:spcBef>
                        <a:spcAft>
                          <a:spcPts val="0"/>
                        </a:spcAft>
                      </a:pPr>
                      <a:r>
                        <a:rPr lang="en-US" sz="1100" b="1">
                          <a:solidFill>
                            <a:srgbClr val="FFFFFF"/>
                          </a:solidFill>
                          <a:effectLst/>
                          <a:latin typeface="Calibri" panose="020F0502020204030204" pitchFamily="34" charset="0"/>
                          <a:ea typeface="Calibri" panose="020F0502020204030204" pitchFamily="34" charset="0"/>
                        </a:rPr>
                        <a:t>Intramurals Total</a:t>
                      </a:r>
                      <a:endParaRPr lang="en-US" sz="1100">
                        <a:effectLst/>
                        <a:latin typeface="Calibri" panose="020F050202020403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marL="0" marR="0" algn="ctr">
                        <a:spcBef>
                          <a:spcPts val="0"/>
                        </a:spcBef>
                        <a:spcAft>
                          <a:spcPts val="0"/>
                        </a:spcAft>
                      </a:pPr>
                      <a:r>
                        <a:rPr lang="en-US" sz="1100" b="1">
                          <a:solidFill>
                            <a:srgbClr val="FFFFFF"/>
                          </a:solidFill>
                          <a:effectLst/>
                          <a:latin typeface="Calibri" panose="020F0502020204030204" pitchFamily="34" charset="0"/>
                          <a:ea typeface="Calibri" panose="020F0502020204030204" pitchFamily="34" charset="0"/>
                        </a:rPr>
                        <a:t>Intramurals Retention Rate</a:t>
                      </a:r>
                      <a:endParaRPr lang="en-US" sz="1100">
                        <a:effectLst/>
                        <a:latin typeface="Calibri" panose="020F050202020403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marL="0" marR="0" algn="ctr">
                        <a:spcBef>
                          <a:spcPts val="0"/>
                        </a:spcBef>
                        <a:spcAft>
                          <a:spcPts val="0"/>
                        </a:spcAft>
                      </a:pPr>
                      <a:r>
                        <a:rPr lang="en-US" sz="1100" b="1">
                          <a:solidFill>
                            <a:srgbClr val="FFFFFF"/>
                          </a:solidFill>
                          <a:effectLst/>
                          <a:latin typeface="Calibri" panose="020F0502020204030204" pitchFamily="34" charset="0"/>
                          <a:ea typeface="Calibri" panose="020F0502020204030204" pitchFamily="34" charset="0"/>
                        </a:rPr>
                        <a:t>Non-Intramurals Retained</a:t>
                      </a:r>
                      <a:endParaRPr lang="en-US" sz="1100">
                        <a:effectLst/>
                        <a:latin typeface="Calibri" panose="020F0502020204030204" pitchFamily="34" charset="0"/>
                        <a:ea typeface="Calibri" panose="020F0502020204030204" pitchFamily="34" charset="0"/>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marL="0" marR="0" algn="ctr">
                        <a:spcBef>
                          <a:spcPts val="0"/>
                        </a:spcBef>
                        <a:spcAft>
                          <a:spcPts val="0"/>
                        </a:spcAft>
                      </a:pPr>
                      <a:r>
                        <a:rPr lang="en-US" sz="1100" b="1">
                          <a:solidFill>
                            <a:srgbClr val="FFFFFF"/>
                          </a:solidFill>
                          <a:effectLst/>
                          <a:latin typeface="Calibri" panose="020F0502020204030204" pitchFamily="34" charset="0"/>
                          <a:ea typeface="Calibri" panose="020F0502020204030204" pitchFamily="34" charset="0"/>
                        </a:rPr>
                        <a:t>Non-Intramurals Total</a:t>
                      </a:r>
                      <a:endParaRPr lang="en-US" sz="1100">
                        <a:effectLst/>
                        <a:latin typeface="Calibri" panose="020F050202020403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marL="0" marR="0" algn="ctr">
                        <a:spcBef>
                          <a:spcPts val="0"/>
                        </a:spcBef>
                        <a:spcAft>
                          <a:spcPts val="0"/>
                        </a:spcAft>
                      </a:pPr>
                      <a:r>
                        <a:rPr lang="en-US" sz="1100" b="1">
                          <a:solidFill>
                            <a:srgbClr val="FFFFFF"/>
                          </a:solidFill>
                          <a:effectLst/>
                          <a:latin typeface="Calibri" panose="020F0502020204030204" pitchFamily="34" charset="0"/>
                          <a:ea typeface="Calibri" panose="020F0502020204030204" pitchFamily="34" charset="0"/>
                        </a:rPr>
                        <a:t>Non-Intramurals Retention Rate</a:t>
                      </a:r>
                      <a:endParaRPr lang="en-US" sz="1100">
                        <a:effectLst/>
                        <a:latin typeface="Calibri" panose="020F050202020403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418163047"/>
                  </a:ext>
                </a:extLst>
              </a:tr>
              <a:tr h="190500">
                <a:tc>
                  <a:txBody>
                    <a:bodyPr/>
                    <a:lstStyle/>
                    <a:p>
                      <a:pPr marL="0" marR="0">
                        <a:spcBef>
                          <a:spcPts val="0"/>
                        </a:spcBef>
                        <a:spcAft>
                          <a:spcPts val="0"/>
                        </a:spcAft>
                      </a:pPr>
                      <a:r>
                        <a:rPr lang="en-US" sz="1100">
                          <a:effectLst/>
                          <a:latin typeface="Calibri" panose="020F0502020204030204" pitchFamily="34" charset="0"/>
                          <a:ea typeface="Calibri" panose="020F0502020204030204" pitchFamily="34" charset="0"/>
                        </a:rPr>
                        <a:t>First-Time Freshmen</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rPr>
                        <a:t>332</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rPr>
                        <a:t>420</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rPr>
                        <a:t>79%</a:t>
                      </a:r>
                    </a:p>
                  </a:txBody>
                  <a:tcPr marL="68580" marR="68580" marT="0" marB="0" anchor="b">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rPr>
                        <a:t>2212</a:t>
                      </a:r>
                    </a:p>
                  </a:txBody>
                  <a:tcPr marL="68580" marR="68580" marT="0" marB="0" anchor="b">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rPr>
                        <a:t>2974</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rPr>
                        <a:t>74%</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8385723"/>
                  </a:ext>
                </a:extLst>
              </a:tr>
              <a:tr h="200025">
                <a:tc>
                  <a:txBody>
                    <a:bodyPr/>
                    <a:lstStyle/>
                    <a:p>
                      <a:pPr marL="0" marR="0">
                        <a:spcBef>
                          <a:spcPts val="0"/>
                        </a:spcBef>
                        <a:spcAft>
                          <a:spcPts val="0"/>
                        </a:spcAft>
                      </a:pPr>
                      <a:r>
                        <a:rPr lang="en-US" sz="1100">
                          <a:effectLst/>
                          <a:latin typeface="Calibri" panose="020F0502020204030204" pitchFamily="34" charset="0"/>
                          <a:ea typeface="Calibri" panose="020F0502020204030204" pitchFamily="34" charset="0"/>
                        </a:rPr>
                        <a:t>First-Time Transfer</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rPr>
                        <a:t>110</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rPr>
                        <a:t>119</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rPr>
                        <a:t>92%</a:t>
                      </a:r>
                    </a:p>
                  </a:txBody>
                  <a:tcPr marL="68580" marR="68580" marT="0" marB="0" anchor="b">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rPr>
                        <a:t>1535</a:t>
                      </a:r>
                    </a:p>
                  </a:txBody>
                  <a:tcPr marL="68580" marR="68580" marT="0" marB="0" anchor="b">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rPr>
                        <a:t>1929</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effectLst/>
                          <a:latin typeface="Calibri" panose="020F0502020204030204" pitchFamily="34" charset="0"/>
                          <a:ea typeface="Calibri" panose="020F0502020204030204" pitchFamily="34" charset="0"/>
                        </a:rPr>
                        <a:t>80%</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50600416"/>
                  </a:ext>
                </a:extLst>
              </a:tr>
            </a:tbl>
          </a:graphicData>
        </a:graphic>
      </p:graphicFrame>
    </p:spTree>
    <p:extLst>
      <p:ext uri="{BB962C8B-B14F-4D97-AF65-F5344CB8AC3E}">
        <p14:creationId xmlns:p14="http://schemas.microsoft.com/office/powerpoint/2010/main" val="12677502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838200" y="196162"/>
            <a:ext cx="10515600" cy="1325563"/>
          </a:xfrm>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Student Affairs</a:t>
            </a:r>
            <a:br>
              <a:rPr lang="en-US" b="1">
                <a:latin typeface="Helvetica Neue" panose="02000503000000020004" pitchFamily="2" charset="0"/>
                <a:ea typeface="Helvetica Neue" panose="02000503000000020004" pitchFamily="2" charset="0"/>
                <a:cs typeface="Helvetica Neue" panose="02000503000000020004" pitchFamily="2" charset="0"/>
              </a:rPr>
            </a:br>
            <a:endParaRPr lang="en-US" sz="3200" i="1">
              <a:solidFill>
                <a:srgbClr val="F0521E"/>
              </a:solidFill>
              <a:latin typeface="Helvetica Oblique" pitchFamily="2" charset="0"/>
              <a:ea typeface="Helvetica Neue" panose="02000503000000020004" pitchFamily="2" charset="0"/>
              <a:cs typeface="Helvetica Neue" panose="02000503000000020004" pitchFamily="2" charset="0"/>
            </a:endParaRP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477077" y="1256589"/>
            <a:ext cx="11350487" cy="4857883"/>
          </a:xfrm>
        </p:spPr>
        <p:txBody>
          <a:bodyPr vert="horz" lIns="91440" tIns="45720" rIns="91440" bIns="45720" rtlCol="0" anchor="t">
            <a:normAutofit/>
          </a:bodyPr>
          <a:lstStyle/>
          <a:p>
            <a:r>
              <a:rPr lang="en-US" sz="2400" b="1">
                <a:solidFill>
                  <a:schemeClr val="bg2">
                    <a:lumMod val="25000"/>
                  </a:schemeClr>
                </a:solidFill>
                <a:latin typeface="Helvetica"/>
                <a:ea typeface="Helvetica Neue" panose="02000503000000020004" pitchFamily="2" charset="0"/>
                <a:cs typeface="Helvetica Neue" panose="02000503000000020004" pitchFamily="2" charset="0"/>
              </a:rPr>
              <a:t>KEEP DOING</a:t>
            </a:r>
          </a:p>
          <a:p>
            <a:pPr lvl="1"/>
            <a:r>
              <a:rPr lang="en-US">
                <a:solidFill>
                  <a:schemeClr val="bg2">
                    <a:lumMod val="25000"/>
                  </a:schemeClr>
                </a:solidFill>
                <a:latin typeface="Helvetica"/>
              </a:rPr>
              <a:t>Bearkat Camp</a:t>
            </a:r>
          </a:p>
          <a:p>
            <a:pPr lvl="1"/>
            <a:r>
              <a:rPr lang="en-US">
                <a:solidFill>
                  <a:schemeClr val="bg2">
                    <a:lumMod val="25000"/>
                  </a:schemeClr>
                </a:solidFill>
                <a:latin typeface="Helvetica"/>
              </a:rPr>
              <a:t>Faculty in Residence Program</a:t>
            </a:r>
          </a:p>
          <a:p>
            <a:pPr>
              <a:spcBef>
                <a:spcPts val="2400"/>
              </a:spcBef>
            </a:pPr>
            <a:r>
              <a:rPr lang="en-US" sz="2400" b="1">
                <a:solidFill>
                  <a:schemeClr val="bg2">
                    <a:lumMod val="25000"/>
                  </a:schemeClr>
                </a:solidFill>
                <a:latin typeface="Helvetica"/>
              </a:rPr>
              <a:t>STOP DOING</a:t>
            </a:r>
          </a:p>
          <a:p>
            <a:pPr lvl="1"/>
            <a:r>
              <a:rPr lang="en-US">
                <a:solidFill>
                  <a:schemeClr val="bg2">
                    <a:lumMod val="25000"/>
                  </a:schemeClr>
                </a:solidFill>
                <a:latin typeface="Helvetica"/>
              </a:rPr>
              <a:t>Transfer Bearkat Camp</a:t>
            </a:r>
          </a:p>
          <a:p>
            <a:pPr lvl="1"/>
            <a:r>
              <a:rPr lang="en-US">
                <a:solidFill>
                  <a:schemeClr val="bg2">
                    <a:lumMod val="25000"/>
                  </a:schemeClr>
                </a:solidFill>
                <a:latin typeface="Helvetica"/>
              </a:rPr>
              <a:t>Miss Sam Houston Pageant </a:t>
            </a:r>
          </a:p>
          <a:p>
            <a:pPr lvl="1"/>
            <a:r>
              <a:rPr lang="en-US">
                <a:solidFill>
                  <a:schemeClr val="bg2">
                    <a:lumMod val="25000"/>
                  </a:schemeClr>
                </a:solidFill>
                <a:latin typeface="Helvetica"/>
              </a:rPr>
              <a:t>Annual Campus-Wide Holiday Open House</a:t>
            </a:r>
          </a:p>
          <a:p>
            <a:pPr>
              <a:spcBef>
                <a:spcPts val="2400"/>
              </a:spcBef>
            </a:pPr>
            <a:r>
              <a:rPr lang="en-US" sz="2400" b="1">
                <a:solidFill>
                  <a:schemeClr val="bg2">
                    <a:lumMod val="25000"/>
                  </a:schemeClr>
                </a:solidFill>
                <a:latin typeface="Helvetica"/>
              </a:rPr>
              <a:t>START DOING</a:t>
            </a:r>
          </a:p>
          <a:p>
            <a:pPr lvl="1"/>
            <a:r>
              <a:rPr lang="en-US">
                <a:solidFill>
                  <a:schemeClr val="bg2">
                    <a:lumMod val="25000"/>
                  </a:schemeClr>
                </a:solidFill>
                <a:latin typeface="Helvetica"/>
              </a:rPr>
              <a:t>E-Sports Expansion</a:t>
            </a:r>
          </a:p>
        </p:txBody>
      </p:sp>
    </p:spTree>
    <p:extLst>
      <p:ext uri="{BB962C8B-B14F-4D97-AF65-F5344CB8AC3E}">
        <p14:creationId xmlns:p14="http://schemas.microsoft.com/office/powerpoint/2010/main" val="16308600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D2966-CD51-9BF7-1493-1558CA88B938}"/>
              </a:ext>
            </a:extLst>
          </p:cNvPr>
          <p:cNvSpPr>
            <a:spLocks noGrp="1"/>
          </p:cNvSpPr>
          <p:nvPr>
            <p:ph type="ctrTitle"/>
          </p:nvPr>
        </p:nvSpPr>
        <p:spPr>
          <a:xfrm>
            <a:off x="1524000" y="808607"/>
            <a:ext cx="9144000" cy="2387600"/>
          </a:xfrm>
        </p:spPr>
        <p:txBody>
          <a:bodyPr/>
          <a:lstStyle/>
          <a:p>
            <a:r>
              <a:rPr lang="en-US" b="1">
                <a:solidFill>
                  <a:srgbClr val="F0521E"/>
                </a:solidFill>
                <a:latin typeface="Helvetica" pitchFamily="2" charset="0"/>
                <a:ea typeface="Helvetica Neue" panose="02000503000000020004" pitchFamily="2" charset="0"/>
                <a:cs typeface="Helvetica Neue" panose="02000503000000020004" pitchFamily="2" charset="0"/>
              </a:rPr>
              <a:t>Questions?</a:t>
            </a:r>
          </a:p>
        </p:txBody>
      </p:sp>
    </p:spTree>
    <p:extLst>
      <p:ext uri="{BB962C8B-B14F-4D97-AF65-F5344CB8AC3E}">
        <p14:creationId xmlns:p14="http://schemas.microsoft.com/office/powerpoint/2010/main" val="754546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Division of Student Affairs</a:t>
            </a:r>
          </a:p>
        </p:txBody>
      </p:sp>
      <p:sp>
        <p:nvSpPr>
          <p:cNvPr id="3" name="Content Placeholder 2">
            <a:extLst>
              <a:ext uri="{FF2B5EF4-FFF2-40B4-BE49-F238E27FC236}">
                <a16:creationId xmlns:a16="http://schemas.microsoft.com/office/drawing/2014/main" id="{95CA79E2-E72A-3538-2C6B-569F545D32F1}"/>
              </a:ext>
            </a:extLst>
          </p:cNvPr>
          <p:cNvSpPr>
            <a:spLocks noGrp="1"/>
          </p:cNvSpPr>
          <p:nvPr>
            <p:ph idx="1"/>
          </p:nvPr>
        </p:nvSpPr>
        <p:spPr>
          <a:xfrm>
            <a:off x="1890250" y="1690688"/>
            <a:ext cx="6880123" cy="4139840"/>
          </a:xfrm>
        </p:spPr>
        <p:txBody>
          <a:bodyPr>
            <a:normAutofit/>
          </a:bodyPr>
          <a:lstStyle/>
          <a:p>
            <a:pPr marL="0" indent="0">
              <a:buNone/>
            </a:pPr>
            <a:r>
              <a:rPr lang="en-US" sz="2400">
                <a:solidFill>
                  <a:schemeClr val="bg2">
                    <a:lumMod val="25000"/>
                  </a:schemeClr>
                </a:solidFill>
                <a:latin typeface="Helvetica" pitchFamily="2" charset="0"/>
                <a:ea typeface="Helvetica Neue" panose="02000503000000020004" pitchFamily="2" charset="0"/>
                <a:cs typeface="Helvetica Neue" panose="02000503000000020004" pitchFamily="2" charset="0"/>
              </a:rPr>
              <a:t>Departments</a:t>
            </a:r>
          </a:p>
          <a:p>
            <a:pPr marL="692150" indent="-233363">
              <a:spcBef>
                <a:spcPts val="600"/>
              </a:spcBef>
            </a:pPr>
            <a:r>
              <a:rPr lang="en-US" sz="2000">
                <a:solidFill>
                  <a:schemeClr val="bg2">
                    <a:lumMod val="25000"/>
                  </a:schemeClr>
                </a:solidFill>
                <a:latin typeface="Helvetica" pitchFamily="2" charset="0"/>
                <a:ea typeface="Helvetica Neue" panose="02000503000000020004" pitchFamily="2" charset="0"/>
                <a:cs typeface="Helvetica Neue" panose="02000503000000020004" pitchFamily="2" charset="0"/>
              </a:rPr>
              <a:t>Campus Activities and Traditions</a:t>
            </a:r>
          </a:p>
          <a:p>
            <a:pPr marL="692150" indent="-233363">
              <a:spcBef>
                <a:spcPts val="600"/>
              </a:spcBef>
            </a:pPr>
            <a:r>
              <a:rPr lang="en-US" sz="2000">
                <a:solidFill>
                  <a:schemeClr val="bg2">
                    <a:lumMod val="25000"/>
                  </a:schemeClr>
                </a:solidFill>
                <a:latin typeface="Helvetica" pitchFamily="2" charset="0"/>
                <a:ea typeface="Helvetica Neue" panose="02000503000000020004" pitchFamily="2" charset="0"/>
                <a:cs typeface="Helvetica Neue" panose="02000503000000020004" pitchFamily="2" charset="0"/>
              </a:rPr>
              <a:t>Campus Recreation</a:t>
            </a:r>
          </a:p>
          <a:p>
            <a:pPr marL="692150" indent="-233363">
              <a:spcBef>
                <a:spcPts val="600"/>
              </a:spcBef>
            </a:pPr>
            <a:r>
              <a:rPr lang="en-US" sz="2000">
                <a:solidFill>
                  <a:schemeClr val="bg2">
                    <a:lumMod val="25000"/>
                  </a:schemeClr>
                </a:solidFill>
                <a:latin typeface="Helvetica" pitchFamily="2" charset="0"/>
                <a:ea typeface="Helvetica Neue" panose="02000503000000020004" pitchFamily="2" charset="0"/>
                <a:cs typeface="Helvetica Neue" panose="02000503000000020004" pitchFamily="2" charset="0"/>
              </a:rPr>
              <a:t>Counseling Center</a:t>
            </a:r>
          </a:p>
          <a:p>
            <a:pPr lvl="1">
              <a:spcBef>
                <a:spcPts val="600"/>
              </a:spcBef>
            </a:pPr>
            <a:r>
              <a:rPr lang="en-US" sz="2000">
                <a:solidFill>
                  <a:schemeClr val="bg2">
                    <a:lumMod val="25000"/>
                  </a:schemeClr>
                </a:solidFill>
                <a:latin typeface="Helvetica" pitchFamily="2" charset="0"/>
                <a:ea typeface="Helvetica Neue" panose="02000503000000020004" pitchFamily="2" charset="0"/>
                <a:cs typeface="Helvetica Neue" panose="02000503000000020004" pitchFamily="2" charset="0"/>
              </a:rPr>
              <a:t>Dean of Students Office</a:t>
            </a:r>
          </a:p>
          <a:p>
            <a:pPr lvl="1">
              <a:spcBef>
                <a:spcPts val="600"/>
              </a:spcBef>
            </a:pPr>
            <a:r>
              <a:rPr lang="en-US" sz="2000">
                <a:solidFill>
                  <a:schemeClr val="bg2">
                    <a:lumMod val="25000"/>
                  </a:schemeClr>
                </a:solidFill>
                <a:latin typeface="Helvetica" pitchFamily="2" charset="0"/>
                <a:ea typeface="Helvetica Neue" panose="02000503000000020004" pitchFamily="2" charset="0"/>
                <a:cs typeface="Helvetica Neue" panose="02000503000000020004" pitchFamily="2" charset="0"/>
              </a:rPr>
              <a:t>Lowman Student Center</a:t>
            </a:r>
          </a:p>
          <a:p>
            <a:pPr lvl="1">
              <a:spcBef>
                <a:spcPts val="600"/>
              </a:spcBef>
            </a:pPr>
            <a:r>
              <a:rPr lang="en-US" sz="2000">
                <a:solidFill>
                  <a:schemeClr val="bg2">
                    <a:lumMod val="25000"/>
                  </a:schemeClr>
                </a:solidFill>
                <a:latin typeface="Helvetica" pitchFamily="2" charset="0"/>
                <a:ea typeface="Helvetica Neue" panose="02000503000000020004" pitchFamily="2" charset="0"/>
                <a:cs typeface="Helvetica Neue" panose="02000503000000020004" pitchFamily="2" charset="0"/>
              </a:rPr>
              <a:t>Residence Life</a:t>
            </a:r>
          </a:p>
          <a:p>
            <a:pPr lvl="1">
              <a:spcBef>
                <a:spcPts val="600"/>
              </a:spcBef>
            </a:pPr>
            <a:r>
              <a:rPr lang="en-US" sz="2000">
                <a:solidFill>
                  <a:schemeClr val="bg2">
                    <a:lumMod val="25000"/>
                  </a:schemeClr>
                </a:solidFill>
                <a:latin typeface="Helvetica" pitchFamily="2" charset="0"/>
                <a:ea typeface="Helvetica Neue" panose="02000503000000020004" pitchFamily="2" charset="0"/>
                <a:cs typeface="Helvetica Neue" panose="02000503000000020004" pitchFamily="2" charset="0"/>
              </a:rPr>
              <a:t>Services for Students with Disabilities</a:t>
            </a:r>
          </a:p>
          <a:p>
            <a:pPr lvl="1">
              <a:spcBef>
                <a:spcPts val="600"/>
              </a:spcBef>
            </a:pPr>
            <a:r>
              <a:rPr lang="en-US" sz="2000">
                <a:solidFill>
                  <a:schemeClr val="bg2">
                    <a:lumMod val="25000"/>
                  </a:schemeClr>
                </a:solidFill>
                <a:latin typeface="Helvetica" pitchFamily="2" charset="0"/>
                <a:ea typeface="Helvetica Neue" panose="02000503000000020004" pitchFamily="2" charset="0"/>
                <a:cs typeface="Helvetica Neue" panose="02000503000000020004" pitchFamily="2" charset="0"/>
              </a:rPr>
              <a:t>Student Health Center</a:t>
            </a:r>
          </a:p>
          <a:p>
            <a:pPr lvl="1">
              <a:spcBef>
                <a:spcPts val="600"/>
              </a:spcBef>
            </a:pPr>
            <a:r>
              <a:rPr lang="en-US" sz="2000">
                <a:solidFill>
                  <a:schemeClr val="bg2">
                    <a:lumMod val="25000"/>
                  </a:schemeClr>
                </a:solidFill>
                <a:latin typeface="Helvetica" pitchFamily="2" charset="0"/>
                <a:ea typeface="Helvetica Neue" panose="02000503000000020004" pitchFamily="2" charset="0"/>
                <a:cs typeface="Helvetica Neue" panose="02000503000000020004" pitchFamily="2" charset="0"/>
              </a:rPr>
              <a:t>Student Involvement: Leadership &amp; Service</a:t>
            </a:r>
          </a:p>
          <a:p>
            <a:pPr lvl="1">
              <a:spcBef>
                <a:spcPts val="600"/>
              </a:spcBef>
            </a:pPr>
            <a:r>
              <a:rPr lang="en-US" sz="2000">
                <a:solidFill>
                  <a:schemeClr val="bg2">
                    <a:lumMod val="25000"/>
                  </a:schemeClr>
                </a:solidFill>
                <a:latin typeface="Helvetica" pitchFamily="2" charset="0"/>
                <a:ea typeface="Helvetica Neue" panose="02000503000000020004" pitchFamily="2" charset="0"/>
                <a:cs typeface="Helvetica Neue" panose="02000503000000020004" pitchFamily="2" charset="0"/>
              </a:rPr>
              <a:t>Student Legal &amp; Mediation Services</a:t>
            </a:r>
          </a:p>
        </p:txBody>
      </p:sp>
    </p:spTree>
    <p:extLst>
      <p:ext uri="{BB962C8B-B14F-4D97-AF65-F5344CB8AC3E}">
        <p14:creationId xmlns:p14="http://schemas.microsoft.com/office/powerpoint/2010/main" val="1940131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838200" y="0"/>
            <a:ext cx="10522788" cy="1257271"/>
          </a:xfrm>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112712" y="1105843"/>
            <a:ext cx="11965720" cy="5352466"/>
          </a:xfrm>
        </p:spPr>
        <p:txBody>
          <a:bodyPr vert="horz" lIns="91440" tIns="45720" rIns="91440" bIns="45720" rtlCol="0" anchor="t">
            <a:normAutofit lnSpcReduction="10000"/>
          </a:bodyPr>
          <a:lstStyle/>
          <a:p>
            <a:pPr marL="0" indent="0">
              <a:buNone/>
            </a:pPr>
            <a:r>
              <a:rPr lang="en-US" sz="2400">
                <a:solidFill>
                  <a:schemeClr val="bg2">
                    <a:lumMod val="25000"/>
                  </a:schemeClr>
                </a:solidFill>
                <a:latin typeface="Helvetica"/>
                <a:ea typeface="Helvetica Neue" panose="02000503000000020004" pitchFamily="2" charset="0"/>
                <a:cs typeface="Helvetica Neue" panose="02000503000000020004" pitchFamily="2" charset="0"/>
              </a:rPr>
              <a:t>Priority 1: Prioritize Student Success and Student Access</a:t>
            </a:r>
          </a:p>
          <a:p>
            <a:pPr marL="463550" indent="-226695" algn="just"/>
            <a:r>
              <a:rPr lang="en-US" sz="1800">
                <a:effectLst/>
                <a:latin typeface="Arial"/>
                <a:ea typeface="Arial" panose="020B0604020202020204" pitchFamily="34" charset="0"/>
                <a:cs typeface="Times New Roman"/>
              </a:rPr>
              <a:t>SHSU hosted the inaugural </a:t>
            </a:r>
            <a:r>
              <a:rPr lang="en-US" sz="1800" i="1">
                <a:effectLst/>
                <a:latin typeface="Arial"/>
                <a:ea typeface="Arial" panose="020B0604020202020204" pitchFamily="34" charset="0"/>
                <a:cs typeface="Times New Roman"/>
              </a:rPr>
              <a:t>Bearkat Kickoff</a:t>
            </a:r>
            <a:r>
              <a:rPr lang="en-US" sz="1800">
                <a:effectLst/>
                <a:latin typeface="Arial"/>
                <a:ea typeface="Arial" panose="020B0604020202020204" pitchFamily="34" charset="0"/>
                <a:cs typeface="Times New Roman"/>
              </a:rPr>
              <a:t> program. The required program engaged 3,151 freshmen, including 290 commuter students. This cross divisional effort offered a total of 479 sessions, with 68 peer mentors guiding freshmen through the experience.</a:t>
            </a:r>
            <a:r>
              <a:rPr lang="en-US" sz="1800">
                <a:latin typeface="Arial"/>
                <a:ea typeface="Arial" panose="020B0604020202020204" pitchFamily="34" charset="0"/>
                <a:cs typeface="Times New Roman"/>
              </a:rPr>
              <a:t> </a:t>
            </a:r>
            <a:endParaRPr lang="en-US" sz="1800">
              <a:effectLst/>
              <a:latin typeface="Arial"/>
              <a:ea typeface="Arial" panose="020B0604020202020204" pitchFamily="34" charset="0"/>
              <a:cs typeface="Times New Roman" panose="02020603050405020304" pitchFamily="18" charset="0"/>
            </a:endParaRPr>
          </a:p>
          <a:p>
            <a:pPr marL="463550" indent="-226695" algn="just"/>
            <a:r>
              <a:rPr lang="en-US" sz="1800">
                <a:effectLst/>
                <a:latin typeface="Arial"/>
                <a:ea typeface="Calibri"/>
                <a:cs typeface="Times New Roman"/>
              </a:rPr>
              <a:t>Fraternity and Sorority Life (FSL) partnered with Innovation Engagement Specialists to create a tag in Campus Connect that will identify all students in the FSL community. This allows for monitoring of grades, offering outreach and triage to students alerted by instructors as ‘at risk’, and connects them with academic support resources.</a:t>
            </a:r>
          </a:p>
          <a:p>
            <a:pPr marL="463550" indent="-226695" algn="just"/>
            <a:r>
              <a:rPr lang="en-US" sz="1800">
                <a:effectLst/>
                <a:latin typeface="Arial"/>
                <a:ea typeface="Calibri"/>
                <a:cs typeface="Times New Roman"/>
              </a:rPr>
              <a:t>Students of Concern (SOC) implemented a new behavioral intervention process, a Behavioral Intervention Team (BIT) and digital workflow. The new digital workflow sends reports directly to the designated department to best serve the student's needs. Each academic college has a college liaison to assist faculty and staff.</a:t>
            </a:r>
          </a:p>
          <a:p>
            <a:pPr marL="463550" indent="-226695" algn="just"/>
            <a:r>
              <a:rPr lang="en-US" sz="1800">
                <a:solidFill>
                  <a:srgbClr val="000000"/>
                </a:solidFill>
                <a:effectLst/>
                <a:highlight>
                  <a:srgbClr val="FFFFFF"/>
                </a:highlight>
                <a:latin typeface="Arial"/>
                <a:ea typeface="Calibri"/>
                <a:cs typeface="Times New Roman"/>
              </a:rPr>
              <a:t>A new cross-divisional </a:t>
            </a:r>
            <a:r>
              <a:rPr lang="en-US" sz="1800" i="1">
                <a:solidFill>
                  <a:srgbClr val="000000"/>
                </a:solidFill>
                <a:effectLst/>
                <a:highlight>
                  <a:srgbClr val="FFFFFF"/>
                </a:highlight>
                <a:latin typeface="Arial"/>
                <a:ea typeface="Calibri"/>
                <a:cs typeface="Times New Roman"/>
              </a:rPr>
              <a:t>Freshmen Retention Initiatives</a:t>
            </a:r>
            <a:r>
              <a:rPr lang="en-US" sz="1800">
                <a:solidFill>
                  <a:srgbClr val="000000"/>
                </a:solidFill>
                <a:highlight>
                  <a:srgbClr val="FFFFFF"/>
                </a:highlight>
                <a:latin typeface="Arial"/>
                <a:ea typeface="Calibri"/>
                <a:cs typeface="Times New Roman"/>
              </a:rPr>
              <a:t> team is working</a:t>
            </a:r>
            <a:r>
              <a:rPr lang="en-US" sz="1800">
                <a:solidFill>
                  <a:srgbClr val="000000"/>
                </a:solidFill>
                <a:effectLst/>
                <a:highlight>
                  <a:srgbClr val="FFFFFF"/>
                </a:highlight>
                <a:latin typeface="Arial"/>
                <a:ea typeface="Calibri"/>
                <a:cs typeface="Times New Roman"/>
              </a:rPr>
              <a:t> to identify gaps and provide solutions, generate ideas for first-year student success, and implement new initiatives to retain students.</a:t>
            </a:r>
          </a:p>
          <a:p>
            <a:pPr marL="463550" indent="-226695" algn="just"/>
            <a:r>
              <a:rPr lang="en-US" sz="1800">
                <a:effectLst/>
                <a:latin typeface="Arial"/>
                <a:ea typeface="Arial" panose="020B0604020202020204" pitchFamily="34" charset="0"/>
                <a:cs typeface="Times New Roman"/>
              </a:rPr>
              <a:t>The Campus Recreation Center renovation and expansion project was completed.</a:t>
            </a:r>
            <a:endParaRPr lang="en-US" sz="1800">
              <a:latin typeface="Arial"/>
              <a:ea typeface="Arial" panose="020B0604020202020204" pitchFamily="34" charset="0"/>
              <a:cs typeface="Times New Roman" panose="02020603050405020304" pitchFamily="18" charset="0"/>
            </a:endParaRPr>
          </a:p>
          <a:p>
            <a:pPr marL="463550" indent="-226695" algn="just"/>
            <a:r>
              <a:rPr lang="en-US" sz="1800">
                <a:latin typeface="Arial"/>
                <a:ea typeface="Arial" panose="020B0604020202020204" pitchFamily="34" charset="0"/>
                <a:cs typeface="Arial"/>
              </a:rPr>
              <a:t>The Counseling Center began its </a:t>
            </a:r>
            <a:r>
              <a:rPr lang="en-US" sz="1800" i="1">
                <a:latin typeface="Arial"/>
                <a:ea typeface="Arial" panose="020B0604020202020204" pitchFamily="34" charset="0"/>
                <a:cs typeface="Arial"/>
              </a:rPr>
              <a:t>Let’s Talk</a:t>
            </a:r>
            <a:r>
              <a:rPr lang="en-US" sz="1800">
                <a:latin typeface="Arial"/>
                <a:ea typeface="Arial" panose="020B0604020202020204" pitchFamily="34" charset="0"/>
                <a:cs typeface="Arial"/>
              </a:rPr>
              <a:t> series. </a:t>
            </a:r>
            <a:r>
              <a:rPr lang="en-US" sz="1800" i="1">
                <a:latin typeface="Arial"/>
                <a:ea typeface="Arial" panose="020B0604020202020204" pitchFamily="34" charset="0"/>
                <a:cs typeface="Arial"/>
              </a:rPr>
              <a:t>Let’s Talk</a:t>
            </a:r>
            <a:r>
              <a:rPr lang="en-US" sz="1800">
                <a:latin typeface="Arial"/>
                <a:ea typeface="Arial" panose="020B0604020202020204" pitchFamily="34" charset="0"/>
                <a:cs typeface="Arial"/>
              </a:rPr>
              <a:t> is a well-known counseling consultation service that provides drop-in consultation space for students needing mental health support.</a:t>
            </a:r>
            <a:endParaRPr lang="en-US" sz="1800">
              <a:latin typeface="Arial"/>
              <a:ea typeface="Arial" panose="020B0604020202020204" pitchFamily="34" charset="0"/>
              <a:cs typeface="Times New Roman" panose="02020603050405020304" pitchFamily="18" charset="0"/>
            </a:endParaRPr>
          </a:p>
          <a:p>
            <a:pPr marL="463550" indent="-226695" algn="just"/>
            <a:r>
              <a:rPr lang="en-US" sz="1800">
                <a:effectLst/>
                <a:latin typeface="Arial"/>
                <a:ea typeface="Calibri"/>
                <a:cs typeface="Times New Roman"/>
              </a:rPr>
              <a:t>Services for Students with Disabilities is partnering with the Counseling Center to present three programs </a:t>
            </a:r>
            <a:r>
              <a:rPr lang="en-US" sz="1800">
                <a:latin typeface="Arial"/>
                <a:ea typeface="Calibri"/>
                <a:cs typeface="Times New Roman"/>
              </a:rPr>
              <a:t>to faculty and staff regarding </a:t>
            </a:r>
            <a:r>
              <a:rPr lang="en-US" sz="1800">
                <a:effectLst/>
                <a:latin typeface="Arial"/>
                <a:ea typeface="Calibri"/>
                <a:cs typeface="Times New Roman"/>
              </a:rPr>
              <a:t>working with students on the Autism Spectrum.</a:t>
            </a:r>
            <a:r>
              <a:rPr lang="en-US" sz="1800">
                <a:latin typeface="Arial"/>
                <a:ea typeface="Calibri"/>
                <a:cs typeface="Times New Roman"/>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pPr marL="463550" indent="-226695" algn="just"/>
            <a:endParaRPr lang="en-US" sz="1800">
              <a:solidFill>
                <a:srgbClr val="000000"/>
              </a:solidFill>
              <a:effectLst/>
              <a:highlight>
                <a:srgbClr val="FFFFFF"/>
              </a:highlight>
              <a:latin typeface="Arial"/>
              <a:ea typeface="Calibri"/>
              <a:cs typeface="Times New Roman"/>
            </a:endParaRPr>
          </a:p>
          <a:p>
            <a:pPr marL="463550" indent="-226695" algn="just"/>
            <a:endParaRPr lang="en-US" sz="1800">
              <a:effectLst/>
              <a:highlight>
                <a:srgbClr val="FFFFFF"/>
              </a:highlight>
              <a:latin typeface="Arial"/>
              <a:ea typeface="Calibri" panose="020F0502020204030204" pitchFamily="34" charset="0"/>
              <a:cs typeface="Times New Roman" panose="02020603050405020304" pitchFamily="18" charset="0"/>
            </a:endParaRPr>
          </a:p>
          <a:p>
            <a:pPr marL="463550" indent="-226695" algn="just"/>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pPr marL="236220" indent="0" algn="just">
              <a:buNone/>
            </a:pPr>
            <a:endParaRPr lang="en-US" sz="240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1249819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848136" y="261216"/>
            <a:ext cx="10515600" cy="1325563"/>
          </a:xfrm>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502679" y="1586779"/>
            <a:ext cx="11155921" cy="4897148"/>
          </a:xfrm>
        </p:spPr>
        <p:txBody>
          <a:bodyPr>
            <a:normAutofit/>
          </a:bodyPr>
          <a:lstStyle/>
          <a:p>
            <a:pPr marL="0" indent="0">
              <a:spcBef>
                <a:spcPts val="600"/>
              </a:spcBef>
              <a:buNone/>
            </a:pPr>
            <a:r>
              <a:rPr lang="en-US" sz="2400">
                <a:solidFill>
                  <a:schemeClr val="bg2">
                    <a:lumMod val="25000"/>
                  </a:schemeClr>
                </a:solidFill>
                <a:latin typeface="Helvetica" pitchFamily="2" charset="0"/>
                <a:ea typeface="Helvetica Neue" panose="02000503000000020004" pitchFamily="2" charset="0"/>
                <a:cs typeface="Helvetica Neue" panose="02000503000000020004" pitchFamily="2" charset="0"/>
              </a:rPr>
              <a:t>Priority 2: Embody a Culture of Excellence</a:t>
            </a:r>
          </a:p>
          <a:p>
            <a:pPr marL="522287" marR="0" lvl="0" indent="-285750" algn="just">
              <a:lnSpc>
                <a:spcPct val="100000"/>
              </a:lnSpc>
              <a:spcBef>
                <a:spcPts val="600"/>
              </a:spcBef>
            </a:pPr>
            <a:r>
              <a:rPr lang="en-US" sz="1800">
                <a:effectLst/>
                <a:latin typeface="Arial" panose="020B0604020202020204" pitchFamily="34" charset="0"/>
                <a:ea typeface="Calibri" panose="020F0502020204030204" pitchFamily="34" charset="0"/>
                <a:cs typeface="Arial" panose="020B0604020202020204" pitchFamily="34" charset="0"/>
              </a:rPr>
              <a:t>The LSC Kat Klub has been certified by the Professional Bowlers Association (PBA). The PBA is the major sanctioning body for the sport of professional ten-pin bowling in the United States.</a:t>
            </a:r>
          </a:p>
          <a:p>
            <a:pPr marL="522287" marR="0" lvl="0" indent="-285750" algn="just">
              <a:lnSpc>
                <a:spcPct val="100000"/>
              </a:lnSpc>
              <a:spcBef>
                <a:spcPts val="600"/>
              </a:spcBef>
            </a:pPr>
            <a:r>
              <a:rPr lang="en-US" sz="1800">
                <a:effectLst/>
                <a:latin typeface="Arial" panose="020B0604020202020204" pitchFamily="34" charset="0"/>
                <a:ea typeface="Arial" panose="020B0604020202020204" pitchFamily="34" charset="0"/>
                <a:cs typeface="Arial" panose="020B0604020202020204" pitchFamily="34" charset="0"/>
              </a:rPr>
              <a:t>Lara Patterson, Associate Director for Camps, Outdoors, and Aquatics attended renewed her Wilderness First Responder certifications through the National Outdoor Leadership School (NOLS).  This certification allows her to provide medical intervention in austere environments where access to medical care is delayed.</a:t>
            </a:r>
            <a:endParaRPr lang="en-US" sz="1800">
              <a:effectLst/>
              <a:latin typeface="Arial" panose="020B0604020202020204" pitchFamily="34" charset="0"/>
              <a:ea typeface="Calibri" panose="020F0502020204030204" pitchFamily="34" charset="0"/>
              <a:cs typeface="Arial" panose="020B0604020202020204" pitchFamily="34" charset="0"/>
            </a:endParaRPr>
          </a:p>
          <a:p>
            <a:pPr marL="522287" marR="0" lvl="0" indent="-285750" algn="just">
              <a:lnSpc>
                <a:spcPct val="100000"/>
              </a:lnSpc>
              <a:spcBef>
                <a:spcPts val="600"/>
              </a:spcBef>
            </a:pPr>
            <a:r>
              <a:rPr lang="en-US" sz="1800">
                <a:effectLst/>
                <a:latin typeface="Arial" panose="020B0604020202020204" pitchFamily="34" charset="0"/>
                <a:ea typeface="Calibri" panose="020F0502020204030204" pitchFamily="34" charset="0"/>
                <a:cs typeface="Arial" panose="020B0604020202020204" pitchFamily="34" charset="0"/>
              </a:rPr>
              <a:t>Peer Health Ambassadors have begun pop-up events on campus in residence halls, dining halls, and the Newton Gresham Library. Students who stop by PHA events fill out a feedback survey. On average, interaction with PHAs by students was rated as 4.97 out of 5.</a:t>
            </a:r>
          </a:p>
          <a:p>
            <a:pPr marL="522287" marR="0" lvl="0" indent="-285750" algn="just">
              <a:lnSpc>
                <a:spcPct val="100000"/>
              </a:lnSpc>
              <a:spcBef>
                <a:spcPts val="600"/>
              </a:spcBef>
            </a:pPr>
            <a:r>
              <a:rPr lang="en-US" sz="1800">
                <a:effectLst/>
                <a:latin typeface="Arial" panose="020B0604020202020204" pitchFamily="34" charset="0"/>
                <a:ea typeface="Calibri" panose="020F0502020204030204" pitchFamily="34" charset="0"/>
                <a:cs typeface="Arial" panose="020B0604020202020204" pitchFamily="34" charset="0"/>
              </a:rPr>
              <a:t>Student Wellness has begun the process of working with the JED Foundation to apply for Sam Houston State University to become a JED Campus starting Fall 2024.</a:t>
            </a:r>
          </a:p>
        </p:txBody>
      </p:sp>
    </p:spTree>
    <p:extLst>
      <p:ext uri="{BB962C8B-B14F-4D97-AF65-F5344CB8AC3E}">
        <p14:creationId xmlns:p14="http://schemas.microsoft.com/office/powerpoint/2010/main" val="2960643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931718" y="0"/>
            <a:ext cx="10515600" cy="1325563"/>
          </a:xfrm>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114615" y="1038750"/>
            <a:ext cx="11962770" cy="5819250"/>
          </a:xfrm>
        </p:spPr>
        <p:txBody>
          <a:bodyPr>
            <a:normAutofit fontScale="25000" lnSpcReduction="20000"/>
          </a:bodyPr>
          <a:lstStyle/>
          <a:p>
            <a:pPr marL="0" indent="0">
              <a:buNone/>
            </a:pPr>
            <a:r>
              <a:rPr lang="en-US" sz="9600">
                <a:solidFill>
                  <a:schemeClr val="bg2">
                    <a:lumMod val="25000"/>
                  </a:schemeClr>
                </a:solidFill>
                <a:latin typeface="Helvetica" pitchFamily="2" charset="0"/>
                <a:ea typeface="Helvetica Neue" panose="02000503000000020004" pitchFamily="2" charset="0"/>
                <a:cs typeface="Helvetica Neue" panose="02000503000000020004" pitchFamily="2" charset="0"/>
              </a:rPr>
              <a:t>Priority 3: Elevate the Reputation and Visibility of SHSU</a:t>
            </a:r>
          </a:p>
          <a:p>
            <a:pPr marL="463550" indent="-231775">
              <a:lnSpc>
                <a:spcPct val="120000"/>
              </a:lnSpc>
              <a:spcBef>
                <a:spcPts val="600"/>
              </a:spcBef>
            </a:pPr>
            <a:r>
              <a:rPr lang="en-US" sz="6400">
                <a:solidFill>
                  <a:schemeClr val="bg2">
                    <a:lumMod val="25000"/>
                  </a:schemeClr>
                </a:solidFill>
                <a:latin typeface="Arial" panose="020B0604020202020204" pitchFamily="34" charset="0"/>
                <a:ea typeface="Helvetica Neue" panose="02000503000000020004" pitchFamily="2" charset="0"/>
                <a:cs typeface="Arial" panose="020B0604020202020204" pitchFamily="34" charset="0"/>
              </a:rPr>
              <a:t>Campus Recreation Club Sport programs have been very successful  competing on the regional and national stage, including Club Tennis, Trap and Skeet, Bass Fishing, and Men’s Rugby.</a:t>
            </a:r>
          </a:p>
          <a:p>
            <a:pPr marL="463550" indent="-231775" algn="just">
              <a:lnSpc>
                <a:spcPct val="120000"/>
              </a:lnSpc>
              <a:spcBef>
                <a:spcPts val="600"/>
              </a:spcBef>
            </a:pPr>
            <a:r>
              <a:rPr lang="en-US" sz="6400">
                <a:solidFill>
                  <a:schemeClr val="bg2">
                    <a:lumMod val="25000"/>
                  </a:schemeClr>
                </a:solidFill>
                <a:latin typeface="Arial" panose="020B0604020202020204" pitchFamily="34" charset="0"/>
                <a:ea typeface="Helvetica Neue" panose="02000503000000020004" pitchFamily="2" charset="0"/>
                <a:cs typeface="Arial" panose="020B0604020202020204" pitchFamily="34" charset="0"/>
              </a:rPr>
              <a:t>LSC staff are actively engaged in their professional association, Association of College Unions International, by accepting volunteer planning and registration positions for their regional conference, as well as presenting at the national level.</a:t>
            </a:r>
          </a:p>
          <a:p>
            <a:pPr marL="463550" indent="-231775" algn="just">
              <a:lnSpc>
                <a:spcPct val="120000"/>
              </a:lnSpc>
              <a:spcBef>
                <a:spcPts val="600"/>
              </a:spcBef>
            </a:pPr>
            <a:r>
              <a:rPr lang="en-US" sz="6400">
                <a:effectLst/>
                <a:latin typeface="Arial" panose="020B0604020202020204" pitchFamily="34" charset="0"/>
                <a:ea typeface="Arial" panose="020B0604020202020204" pitchFamily="34" charset="0"/>
                <a:cs typeface="Arial" panose="020B0604020202020204" pitchFamily="34" charset="0"/>
              </a:rPr>
              <a:t>Connor Rice, Assistant Director Intramurals and E-Sports,  and the Esports program staff co-hosted the Sam Houston E-Sports Summit. The partnership with the College of Mass Communications and Campus Recreation saw more than 90 students travel from across the state to compete in a Super Smash Bros tournament that was live-streamed to an audience of just over 500.</a:t>
            </a:r>
            <a:endParaRPr lang="en-US" sz="6400">
              <a:latin typeface="Arial" panose="020B0604020202020204" pitchFamily="34" charset="0"/>
              <a:ea typeface="Arial" panose="020B0604020202020204" pitchFamily="34" charset="0"/>
              <a:cs typeface="Arial" panose="020B0604020202020204" pitchFamily="34" charset="0"/>
            </a:endParaRPr>
          </a:p>
          <a:p>
            <a:pPr marL="463550" indent="-231775" algn="just">
              <a:lnSpc>
                <a:spcPct val="120000"/>
              </a:lnSpc>
              <a:spcBef>
                <a:spcPts val="600"/>
              </a:spcBef>
            </a:pPr>
            <a:r>
              <a:rPr lang="en-US" sz="6400">
                <a:effectLst/>
                <a:latin typeface="Arial" panose="020B0604020202020204" pitchFamily="34" charset="0"/>
                <a:ea typeface="Calibri" panose="020F0502020204030204" pitchFamily="34" charset="0"/>
                <a:cs typeface="Arial" panose="020B0604020202020204" pitchFamily="34" charset="0"/>
              </a:rPr>
              <a:t>SHSU participated in a study on wastewater surveillance for SARS-CoV-2 conducted by the Texas Department of State Health Services (DSHS) with Rice University and the Baylor College of Medicine during the COVID pandemic. Results of the study will be published in the CDC (Centers for Disease Control) Morbidity &amp; Mortality Weekly Report (MMWR) with SHSU listed as a contributor.</a:t>
            </a:r>
          </a:p>
          <a:p>
            <a:pPr marL="463550" indent="-231775" algn="just">
              <a:lnSpc>
                <a:spcPct val="120000"/>
              </a:lnSpc>
              <a:spcBef>
                <a:spcPts val="600"/>
              </a:spcBef>
            </a:pPr>
            <a:r>
              <a:rPr lang="en-US" sz="6400">
                <a:effectLst/>
                <a:latin typeface="Arial" panose="020B0604020202020204" pitchFamily="34" charset="0"/>
                <a:ea typeface="Calibri" panose="020F0502020204030204" pitchFamily="34" charset="0"/>
                <a:cs typeface="Arial" panose="020B0604020202020204" pitchFamily="34" charset="0"/>
              </a:rPr>
              <a:t>Erica </a:t>
            </a:r>
            <a:r>
              <a:rPr lang="en-US" sz="6400" err="1">
                <a:effectLst/>
                <a:latin typeface="Arial" panose="020B0604020202020204" pitchFamily="34" charset="0"/>
                <a:ea typeface="Calibri" panose="020F0502020204030204" pitchFamily="34" charset="0"/>
                <a:cs typeface="Arial" panose="020B0604020202020204" pitchFamily="34" charset="0"/>
              </a:rPr>
              <a:t>Bumpurs</a:t>
            </a:r>
            <a:r>
              <a:rPr lang="en-US" sz="6400">
                <a:latin typeface="Arial" panose="020B0604020202020204" pitchFamily="34" charset="0"/>
                <a:ea typeface="Calibri" panose="020F0502020204030204" pitchFamily="34" charset="0"/>
                <a:cs typeface="Arial" panose="020B0604020202020204" pitchFamily="34" charset="0"/>
              </a:rPr>
              <a:t>, </a:t>
            </a:r>
            <a:r>
              <a:rPr lang="en-US" sz="6400">
                <a:effectLst/>
                <a:latin typeface="Arial" panose="020B0604020202020204" pitchFamily="34" charset="0"/>
                <a:ea typeface="Calibri" panose="020F0502020204030204" pitchFamily="34" charset="0"/>
                <a:cs typeface="Arial" panose="020B0604020202020204" pitchFamily="34" charset="0"/>
              </a:rPr>
              <a:t>Executive Director of Student Health and Wellbeing, was nominated to serve on the American College Health Association (ACHA) National Board as the Region I Representative. </a:t>
            </a:r>
          </a:p>
          <a:p>
            <a:pPr marL="463550" indent="-231775" algn="just">
              <a:lnSpc>
                <a:spcPct val="120000"/>
              </a:lnSpc>
              <a:spcBef>
                <a:spcPts val="600"/>
              </a:spcBef>
            </a:pPr>
            <a:r>
              <a:rPr lang="en-US" sz="6400">
                <a:solidFill>
                  <a:srgbClr val="212121"/>
                </a:solidFill>
                <a:effectLst/>
                <a:latin typeface="Arial" panose="020B0604020202020204" pitchFamily="34" charset="0"/>
                <a:ea typeface="Calibri" panose="020F0502020204030204" pitchFamily="34" charset="0"/>
                <a:cs typeface="Arial" panose="020B0604020202020204" pitchFamily="34" charset="0"/>
              </a:rPr>
              <a:t>Dr. Drew Miller, Interim VP for Student Affairs, recently presented at ACPA’s annual convention. The presentation titled “It’s </a:t>
            </a:r>
            <a:r>
              <a:rPr lang="en-US" sz="6400" err="1">
                <a:solidFill>
                  <a:srgbClr val="212121"/>
                </a:solidFill>
                <a:effectLst/>
                <a:latin typeface="Arial" panose="020B0604020202020204" pitchFamily="34" charset="0"/>
                <a:ea typeface="Calibri" panose="020F0502020204030204" pitchFamily="34" charset="0"/>
                <a:cs typeface="Arial" panose="020B0604020202020204" pitchFamily="34" charset="0"/>
              </a:rPr>
              <a:t>Gonna</a:t>
            </a:r>
            <a:r>
              <a:rPr lang="en-US" sz="6400">
                <a:solidFill>
                  <a:srgbClr val="212121"/>
                </a:solidFill>
                <a:effectLst/>
                <a:latin typeface="Arial" panose="020B0604020202020204" pitchFamily="34" charset="0"/>
                <a:ea typeface="Calibri" panose="020F0502020204030204" pitchFamily="34" charset="0"/>
                <a:cs typeface="Arial" panose="020B0604020202020204" pitchFamily="34" charset="0"/>
              </a:rPr>
              <a:t> Be Fine: Creating Opportunity Through Change” was selected by the Senior Student Affairs Officer Community of Practice as their sponsored program for the convention. After the convention, Dr. Miller was invited to re-present this program during a national webinar that the group will be hosting this summer.</a:t>
            </a:r>
            <a:endParaRPr lang="en-US" sz="6400">
              <a:effectLst/>
              <a:latin typeface="Arial" panose="020B0604020202020204" pitchFamily="34" charset="0"/>
              <a:ea typeface="Calibri" panose="020F0502020204030204" pitchFamily="34" charset="0"/>
              <a:cs typeface="Arial" panose="020B0604020202020204" pitchFamily="34" charset="0"/>
            </a:endParaRPr>
          </a:p>
          <a:p>
            <a:pPr marL="236537" marR="0" indent="0" algn="just">
              <a:lnSpc>
                <a:spcPct val="120000"/>
              </a:lnSpc>
              <a:spcBef>
                <a:spcPts val="600"/>
              </a:spcBef>
              <a:buNone/>
            </a:pPr>
            <a:endParaRPr lang="en-US" sz="6400">
              <a:effectLst/>
              <a:latin typeface="Arial" panose="020B0604020202020204" pitchFamily="34" charset="0"/>
              <a:ea typeface="Calibri" panose="020F0502020204030204" pitchFamily="34" charset="0"/>
              <a:cs typeface="Arial" panose="020B0604020202020204" pitchFamily="34" charset="0"/>
            </a:endParaRPr>
          </a:p>
          <a:p>
            <a:pPr marL="463550" indent="-227013" algn="just">
              <a:spcBef>
                <a:spcPts val="600"/>
              </a:spcBef>
            </a:pPr>
            <a:endParaRPr lang="en-US" sz="6400">
              <a:solidFill>
                <a:schemeClr val="bg2">
                  <a:lumMod val="25000"/>
                </a:schemeClr>
              </a:solidFill>
              <a:latin typeface="Arial" panose="020B0604020202020204" pitchFamily="34" charset="0"/>
              <a:ea typeface="Helvetica Neue" panose="02000503000000020004" pitchFamily="2" charset="0"/>
              <a:cs typeface="Arial" panose="020B0604020202020204" pitchFamily="34" charset="0"/>
            </a:endParaRPr>
          </a:p>
          <a:p>
            <a:pPr marL="0" indent="0">
              <a:buNone/>
            </a:pPr>
            <a:endParaRPr lang="en-US" sz="240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2849924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838200" y="1"/>
            <a:ext cx="10489780" cy="1103326"/>
          </a:xfrm>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99990" y="884776"/>
            <a:ext cx="11379131" cy="5806970"/>
          </a:xfrm>
        </p:spPr>
        <p:txBody>
          <a:bodyPr>
            <a:normAutofit fontScale="85000" lnSpcReduction="10000"/>
          </a:bodyPr>
          <a:lstStyle/>
          <a:p>
            <a:pPr marL="0" indent="0">
              <a:buNone/>
            </a:pPr>
            <a:r>
              <a:rPr lang="en-US">
                <a:solidFill>
                  <a:schemeClr val="bg2">
                    <a:lumMod val="25000"/>
                  </a:schemeClr>
                </a:solidFill>
                <a:latin typeface="Helvetica" pitchFamily="2" charset="0"/>
                <a:ea typeface="Helvetica Neue" panose="02000503000000020004" pitchFamily="2" charset="0"/>
                <a:cs typeface="Helvetica Neue" panose="02000503000000020004" pitchFamily="2" charset="0"/>
              </a:rPr>
              <a:t>Priority 4: Expand and Elevate our Service to the State and Beyond</a:t>
            </a:r>
          </a:p>
          <a:p>
            <a:pPr marL="457200" marR="0" lvl="0" indent="-225425" algn="just">
              <a:lnSpc>
                <a:spcPct val="107000"/>
              </a:lnSpc>
              <a:spcBef>
                <a:spcPts val="600"/>
              </a:spcBef>
              <a:spcAft>
                <a:spcPts val="0"/>
              </a:spcAft>
            </a:pPr>
            <a:r>
              <a:rPr lang="en-US" sz="1900">
                <a:effectLst/>
                <a:latin typeface="Arial" panose="020B0604020202020204" pitchFamily="34" charset="0"/>
                <a:ea typeface="Times New Roman" panose="02020603050405020304" pitchFamily="18" charset="0"/>
                <a:cs typeface="Arial" panose="020B0604020202020204" pitchFamily="34" charset="0"/>
              </a:rPr>
              <a:t>LSC Kat Klub is working on hosting </a:t>
            </a:r>
            <a:r>
              <a:rPr lang="en-US" sz="1900">
                <a:latin typeface="Arial" panose="020B0604020202020204" pitchFamily="34" charset="0"/>
                <a:ea typeface="Times New Roman" panose="02020603050405020304" pitchFamily="18" charset="0"/>
                <a:cs typeface="Arial" panose="020B0604020202020204" pitchFamily="34" charset="0"/>
              </a:rPr>
              <a:t>an </a:t>
            </a:r>
            <a:r>
              <a:rPr lang="en-US" sz="1900">
                <a:effectLst/>
                <a:latin typeface="Arial" panose="020B0604020202020204" pitchFamily="34" charset="0"/>
                <a:ea typeface="Times New Roman" panose="02020603050405020304" pitchFamily="18" charset="0"/>
                <a:cs typeface="Arial" panose="020B0604020202020204" pitchFamily="34" charset="0"/>
              </a:rPr>
              <a:t>Inaugural Professional Bowlers Association bowling tournament.</a:t>
            </a:r>
            <a:endParaRPr lang="en-US" sz="1900">
              <a:effectLst/>
              <a:latin typeface="Arial" panose="020B0604020202020204" pitchFamily="34" charset="0"/>
              <a:ea typeface="Calibri" panose="020F0502020204030204" pitchFamily="34" charset="0"/>
              <a:cs typeface="Arial" panose="020B0604020202020204" pitchFamily="34" charset="0"/>
            </a:endParaRPr>
          </a:p>
          <a:p>
            <a:pPr marL="457200" marR="0" lvl="0" indent="-225425" algn="just">
              <a:lnSpc>
                <a:spcPct val="107000"/>
              </a:lnSpc>
              <a:spcBef>
                <a:spcPts val="600"/>
              </a:spcBef>
              <a:spcAft>
                <a:spcPts val="0"/>
              </a:spcAft>
            </a:pPr>
            <a:r>
              <a:rPr lang="en-US" sz="1900">
                <a:solidFill>
                  <a:srgbClr val="000000"/>
                </a:solidFill>
                <a:effectLst/>
                <a:latin typeface="Arial" panose="020B0604020202020204" pitchFamily="34" charset="0"/>
                <a:ea typeface="Arial" panose="020B0604020202020204" pitchFamily="34" charset="0"/>
                <a:cs typeface="Arial" panose="020B0604020202020204" pitchFamily="34" charset="0"/>
              </a:rPr>
              <a:t>University Camp hosted the Texas A&amp;M Forest Service and College of Education Project Learning Tree event. There were 150 senior education majors in attendance.</a:t>
            </a:r>
            <a:endParaRPr lang="en-US" sz="1900">
              <a:effectLst/>
              <a:latin typeface="Arial" panose="020B0604020202020204" pitchFamily="34" charset="0"/>
              <a:ea typeface="Calibri" panose="020F0502020204030204" pitchFamily="34" charset="0"/>
              <a:cs typeface="Arial" panose="020B0604020202020204" pitchFamily="34" charset="0"/>
            </a:endParaRPr>
          </a:p>
          <a:p>
            <a:pPr marL="457200" marR="0" lvl="0" indent="-225425" algn="just">
              <a:lnSpc>
                <a:spcPct val="107000"/>
              </a:lnSpc>
              <a:spcBef>
                <a:spcPts val="600"/>
              </a:spcBef>
              <a:spcAft>
                <a:spcPts val="0"/>
              </a:spcAft>
            </a:pPr>
            <a:r>
              <a:rPr lang="en-US" sz="1900">
                <a:effectLst/>
                <a:latin typeface="Arial" panose="020B0604020202020204" pitchFamily="34" charset="0"/>
                <a:ea typeface="Arial" panose="020B0604020202020204" pitchFamily="34" charset="0"/>
                <a:cs typeface="Arial" panose="020B0604020202020204" pitchFamily="34" charset="0"/>
              </a:rPr>
              <a:t>TDCJ executive leadership hosted its annual four-day Focused Leadership Conference at the University Camp.  Campus Rec team members hosted the event and facilitated leadership development exercises on the challenge course.</a:t>
            </a:r>
            <a:endParaRPr lang="en-US" sz="1900">
              <a:effectLst/>
              <a:latin typeface="Arial" panose="020B0604020202020204" pitchFamily="34" charset="0"/>
              <a:ea typeface="Calibri" panose="020F0502020204030204" pitchFamily="34" charset="0"/>
              <a:cs typeface="Arial" panose="020B0604020202020204" pitchFamily="34" charset="0"/>
            </a:endParaRPr>
          </a:p>
          <a:p>
            <a:pPr marL="457200" marR="0" lvl="0" indent="-225425" algn="just">
              <a:lnSpc>
                <a:spcPct val="107000"/>
              </a:lnSpc>
              <a:spcBef>
                <a:spcPts val="600"/>
              </a:spcBef>
              <a:spcAft>
                <a:spcPts val="0"/>
              </a:spcAft>
            </a:pPr>
            <a:r>
              <a:rPr lang="en-US" sz="1900">
                <a:effectLst/>
                <a:latin typeface="Arial" panose="020B0604020202020204" pitchFamily="34" charset="0"/>
                <a:ea typeface="Arial" panose="020B0604020202020204" pitchFamily="34" charset="0"/>
                <a:cs typeface="Arial" panose="020B0604020202020204" pitchFamily="34" charset="0"/>
              </a:rPr>
              <a:t>Women’s club soccer team members are volunteering as coaches for a non-profit youth soccer league in Willis.  They travel two times per week to coach youth teams.</a:t>
            </a:r>
            <a:endParaRPr lang="en-US" sz="1900">
              <a:effectLst/>
              <a:latin typeface="Arial" panose="020B0604020202020204" pitchFamily="34" charset="0"/>
              <a:ea typeface="Calibri" panose="020F0502020204030204" pitchFamily="34" charset="0"/>
              <a:cs typeface="Arial" panose="020B0604020202020204" pitchFamily="34" charset="0"/>
            </a:endParaRPr>
          </a:p>
          <a:p>
            <a:pPr marL="457200" marR="0" lvl="0" indent="-225425" algn="just" fontAlgn="base">
              <a:spcBef>
                <a:spcPts val="600"/>
              </a:spcBef>
              <a:spcAft>
                <a:spcPts val="0"/>
              </a:spcAft>
            </a:pPr>
            <a:r>
              <a:rPr lang="en-US" sz="1900">
                <a:effectLst/>
                <a:latin typeface="Arial" panose="020B0604020202020204" pitchFamily="34" charset="0"/>
                <a:ea typeface="Times New Roman" panose="02020603050405020304" pitchFamily="18" charset="0"/>
                <a:cs typeface="Arial" panose="020B0604020202020204" pitchFamily="34" charset="0"/>
              </a:rPr>
              <a:t>Campus Recreation E-Sports elevated their Twitch streaming platform to an affiliate program, allowing the program to create more engaging content and grow the SHSU brand.</a:t>
            </a:r>
          </a:p>
          <a:p>
            <a:pPr marL="457200" marR="0" lvl="0" indent="-225425" algn="just">
              <a:lnSpc>
                <a:spcPct val="107000"/>
              </a:lnSpc>
              <a:spcBef>
                <a:spcPts val="600"/>
              </a:spcBef>
              <a:spcAft>
                <a:spcPts val="0"/>
              </a:spcAft>
            </a:pPr>
            <a:r>
              <a:rPr lang="en-US" sz="1900">
                <a:effectLst/>
                <a:latin typeface="Arial" panose="020B0604020202020204" pitchFamily="34" charset="0"/>
                <a:ea typeface="Arial" panose="020B0604020202020204" pitchFamily="34" charset="0"/>
                <a:cs typeface="Arial" panose="020B0604020202020204" pitchFamily="34" charset="0"/>
              </a:rPr>
              <a:t>Student Organizations completed over 6,400 community services hours within Huntsville and the Greater Houston area for Fall 2023.</a:t>
            </a:r>
            <a:endParaRPr lang="en-US" sz="1900">
              <a:effectLst/>
              <a:latin typeface="Arial" panose="020B0604020202020204" pitchFamily="34" charset="0"/>
              <a:ea typeface="Calibri" panose="020F0502020204030204" pitchFamily="34" charset="0"/>
              <a:cs typeface="Arial" panose="020B0604020202020204" pitchFamily="34" charset="0"/>
            </a:endParaRPr>
          </a:p>
          <a:p>
            <a:pPr marL="457200" marR="0" lvl="0" indent="-225425" algn="just">
              <a:lnSpc>
                <a:spcPct val="107000"/>
              </a:lnSpc>
              <a:spcBef>
                <a:spcPts val="600"/>
              </a:spcBef>
              <a:spcAft>
                <a:spcPts val="0"/>
              </a:spcAft>
            </a:pPr>
            <a:r>
              <a:rPr lang="en-US" sz="1900">
                <a:solidFill>
                  <a:srgbClr val="0E101A"/>
                </a:solidFill>
                <a:effectLst/>
                <a:latin typeface="Arial" panose="020B0604020202020204" pitchFamily="34" charset="0"/>
                <a:ea typeface="Arial" panose="020B0604020202020204" pitchFamily="34" charset="0"/>
                <a:cs typeface="Arial" panose="020B0604020202020204" pitchFamily="34" charset="0"/>
              </a:rPr>
              <a:t>The SHSU Spirit Program has completed volunteer community </a:t>
            </a:r>
            <a:r>
              <a:rPr lang="en-US" sz="1900">
                <a:solidFill>
                  <a:srgbClr val="0E101A"/>
                </a:solidFill>
                <a:latin typeface="Arial" panose="020B0604020202020204" pitchFamily="34" charset="0"/>
                <a:ea typeface="Arial" panose="020B0604020202020204" pitchFamily="34" charset="0"/>
                <a:cs typeface="Arial" panose="020B0604020202020204" pitchFamily="34" charset="0"/>
              </a:rPr>
              <a:t>service hours, </a:t>
            </a:r>
            <a:r>
              <a:rPr lang="en-US" sz="1900">
                <a:solidFill>
                  <a:srgbClr val="0E101A"/>
                </a:solidFill>
                <a:effectLst/>
                <a:latin typeface="Arial" panose="020B0604020202020204" pitchFamily="34" charset="0"/>
                <a:ea typeface="Arial" panose="020B0604020202020204" pitchFamily="34" charset="0"/>
                <a:cs typeface="Arial" panose="020B0604020202020204" pitchFamily="34" charset="0"/>
              </a:rPr>
              <a:t>with </a:t>
            </a:r>
            <a:r>
              <a:rPr lang="en-US" sz="1900">
                <a:solidFill>
                  <a:srgbClr val="0E101A"/>
                </a:solidFill>
                <a:latin typeface="Arial" panose="020B0604020202020204" pitchFamily="34" charset="0"/>
                <a:ea typeface="Arial" panose="020B0604020202020204" pitchFamily="34" charset="0"/>
                <a:cs typeface="Arial" panose="020B0604020202020204" pitchFamily="34" charset="0"/>
              </a:rPr>
              <a:t>e</a:t>
            </a:r>
            <a:r>
              <a:rPr lang="en-US" sz="1900">
                <a:solidFill>
                  <a:srgbClr val="0E101A"/>
                </a:solidFill>
                <a:effectLst/>
                <a:latin typeface="Arial" panose="020B0604020202020204" pitchFamily="34" charset="0"/>
                <a:ea typeface="Arial" panose="020B0604020202020204" pitchFamily="34" charset="0"/>
                <a:cs typeface="Arial" panose="020B0604020202020204" pitchFamily="34" charset="0"/>
              </a:rPr>
              <a:t>very Spirit Program athlete finishing 75 community service hours, bringing Spirit Programs' total community service hours for SHSU Spirit Programs to 7,575.</a:t>
            </a:r>
            <a:endParaRPr lang="en-US" sz="1900">
              <a:effectLst/>
              <a:latin typeface="Arial" panose="020B0604020202020204" pitchFamily="34" charset="0"/>
              <a:ea typeface="Calibri" panose="020F0502020204030204" pitchFamily="34" charset="0"/>
              <a:cs typeface="Arial" panose="020B0604020202020204" pitchFamily="34" charset="0"/>
            </a:endParaRPr>
          </a:p>
          <a:p>
            <a:pPr marL="457200" marR="0" lvl="0" indent="-225425" algn="just">
              <a:lnSpc>
                <a:spcPct val="107000"/>
              </a:lnSpc>
              <a:spcBef>
                <a:spcPts val="600"/>
              </a:spcBef>
              <a:spcAft>
                <a:spcPts val="0"/>
              </a:spcAft>
            </a:pPr>
            <a:r>
              <a:rPr lang="en-US" sz="1900">
                <a:effectLst/>
                <a:latin typeface="Arial" panose="020B0604020202020204" pitchFamily="34" charset="0"/>
                <a:ea typeface="Calibri" panose="020F0502020204030204" pitchFamily="34" charset="0"/>
                <a:cs typeface="Arial" panose="020B0604020202020204" pitchFamily="34" charset="0"/>
              </a:rPr>
              <a:t>Student Involvement: Leadership &amp; Service collaborated with Fraternity &amp; Sorority Life, the Center for Community Engagement, and the Chief Experience Office to organize the annual day of service in the Huntsville community in recognition of Dr. Martin Luther King Jr.’s legacy of service. 60+ students/faculty/staff participated in the project, splitting up across four service sites in the Huntsville community: Boys &amp; Girls Club of Walker County, Good Shepherd Mission, Huntsville ISD Transportation, and Huntsville Cemeteries.</a:t>
            </a:r>
          </a:p>
          <a:p>
            <a:pPr marL="0" indent="0">
              <a:buNone/>
            </a:pPr>
            <a:endParaRPr lang="en-US" sz="180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990550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2359989940"/>
              </p:ext>
            </p:extLst>
          </p:nvPr>
        </p:nvGraphicFramePr>
        <p:xfrm>
          <a:off x="979344" y="1575368"/>
          <a:ext cx="10374456" cy="4410868"/>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Student Affairs plans to keep</a:t>
                      </a:r>
                      <a:r>
                        <a:rPr lang="en-US" sz="1900" b="0" kern="1200" dirty="0">
                          <a:solidFill>
                            <a:schemeClr val="tx1"/>
                          </a:solidFill>
                        </a:rPr>
                        <a:t> offering </a:t>
                      </a:r>
                      <a:r>
                        <a:rPr lang="en-US" sz="1900" b="0" kern="1200" dirty="0">
                          <a:solidFill>
                            <a:schemeClr val="accent1">
                              <a:lumMod val="75000"/>
                            </a:schemeClr>
                          </a:solidFill>
                        </a:rPr>
                        <a:t>University Camp due to its significant impact on retention and completion rates for first-time freshmen</a:t>
                      </a:r>
                      <a:r>
                        <a:rPr lang="en-US" sz="1900" b="0" kern="1200" dirty="0">
                          <a:solidFill>
                            <a:srgbClr val="000000"/>
                          </a:solidFill>
                        </a:rPr>
                        <a:t>. This action aligns with </a:t>
                      </a:r>
                      <a:r>
                        <a:rPr lang="en-US" sz="1900" b="0" kern="1200" dirty="0">
                          <a:solidFill>
                            <a:schemeClr val="accent1">
                              <a:lumMod val="75000"/>
                            </a:schemeClr>
                          </a:solidFill>
                        </a:rPr>
                        <a:t>Goal 1.1 </a:t>
                      </a:r>
                      <a:r>
                        <a:rPr lang="en-US" sz="1900" b="0" kern="1200" dirty="0">
                          <a:solidFill>
                            <a:srgbClr val="000000"/>
                          </a:solidFill>
                        </a:rPr>
                        <a:t>and will have </a:t>
                      </a:r>
                      <a:r>
                        <a:rPr lang="en-US" sz="1900" b="0" kern="1200" dirty="0">
                          <a:solidFill>
                            <a:schemeClr val="accent1">
                              <a:lumMod val="75000"/>
                            </a:schemeClr>
                          </a:solidFill>
                        </a:rPr>
                        <a:t>a direct, measurable impact on year-to-year retention rates </a:t>
                      </a:r>
                      <a:r>
                        <a:rPr lang="en-US" sz="1900" b="0" kern="1200" dirty="0">
                          <a:solidFill>
                            <a:srgbClr val="000000"/>
                          </a:solidFill>
                        </a:rPr>
                        <a:t>in support of </a:t>
                      </a:r>
                      <a:r>
                        <a:rPr lang="en-US" sz="1900" b="0" kern="1200" dirty="0">
                          <a:solidFill>
                            <a:schemeClr val="accent1">
                              <a:lumMod val="75000"/>
                            </a:schemeClr>
                          </a:solidFill>
                        </a:rPr>
                        <a:t>Pillar 2, Retention. </a:t>
                      </a:r>
                      <a:endParaRPr lang="en-US" sz="1900" b="0" kern="1200" dirty="0">
                        <a:solidFill>
                          <a:srgbClr val="000000"/>
                        </a:solidFill>
                      </a:endParaRPr>
                    </a:p>
                    <a:p>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endParaRPr lang="en-US" b="1" dirty="0">
                        <a:solidFill>
                          <a:srgbClr val="000000"/>
                        </a:solidFill>
                      </a:endParaRPr>
                    </a:p>
                    <a:p>
                      <a:r>
                        <a:rPr lang="en-US" b="0" dirty="0">
                          <a:solidFill>
                            <a:srgbClr val="000000"/>
                          </a:solidFill>
                        </a:rPr>
                        <a:t>Data for the past several years show that students who attend Bearkat Camp are retained from years 1 through 4 at a rate 7-8% higher than those who don’t. </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Required:</a:t>
                      </a:r>
                    </a:p>
                    <a:p>
                      <a:pPr algn="l"/>
                      <a:r>
                        <a:rPr lang="en-US" b="0" dirty="0">
                          <a:solidFill>
                            <a:srgbClr val="000000"/>
                          </a:solidFill>
                        </a:rPr>
                        <a:t>Additional financial resources to support additional staff and dining costs</a:t>
                      </a: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Keep Doing</a:t>
            </a:r>
          </a:p>
        </p:txBody>
      </p:sp>
    </p:spTree>
    <p:extLst>
      <p:ext uri="{BB962C8B-B14F-4D97-AF65-F5344CB8AC3E}">
        <p14:creationId xmlns:p14="http://schemas.microsoft.com/office/powerpoint/2010/main" val="221640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838200" y="196162"/>
            <a:ext cx="10515600" cy="1325563"/>
          </a:xfrm>
        </p:spPr>
        <p:txBody>
          <a:bodyPr/>
          <a:lstStyle/>
          <a:p>
            <a:pPr algn="ctr"/>
            <a:r>
              <a:rPr lang="en-US" b="1">
                <a:solidFill>
                  <a:srgbClr val="F0521E"/>
                </a:solidFill>
                <a:latin typeface="Helvetica"/>
                <a:ea typeface="Helvetica Neue" panose="02000503000000020004" pitchFamily="2" charset="0"/>
                <a:cs typeface="Helvetica Neue" panose="02000503000000020004" pitchFamily="2" charset="0"/>
              </a:rPr>
              <a:t>Supportive Data</a:t>
            </a:r>
            <a:br>
              <a:rPr lang="en-US" b="1">
                <a:latin typeface="Helvetica Neue" panose="02000503000000020004" pitchFamily="2" charset="0"/>
                <a:ea typeface="Helvetica Neue" panose="02000503000000020004" pitchFamily="2" charset="0"/>
                <a:cs typeface="Helvetica Neue" panose="02000503000000020004" pitchFamily="2" charset="0"/>
              </a:rPr>
            </a:br>
            <a:endParaRPr lang="en-US" sz="3200" i="1">
              <a:solidFill>
                <a:srgbClr val="F0521E"/>
              </a:solidFill>
              <a:latin typeface="Helvetica Oblique" pitchFamily="2" charset="0"/>
              <a:ea typeface="Helvetica Neue" panose="02000503000000020004" pitchFamily="2" charset="0"/>
              <a:cs typeface="Helvetica Neue" panose="02000503000000020004" pitchFamily="2" charset="0"/>
            </a:endParaRPr>
          </a:p>
        </p:txBody>
      </p:sp>
      <p:pic>
        <p:nvPicPr>
          <p:cNvPr id="4" name="Content Placeholder 3">
            <a:extLst>
              <a:ext uri="{FF2B5EF4-FFF2-40B4-BE49-F238E27FC236}">
                <a16:creationId xmlns:a16="http://schemas.microsoft.com/office/drawing/2014/main" id="{3ECC266E-83CA-CDFD-36F1-20C13532BE5F}"/>
              </a:ext>
            </a:extLst>
          </p:cNvPr>
          <p:cNvPicPr>
            <a:picLocks noGrp="1" noChangeAspect="1"/>
          </p:cNvPicPr>
          <p:nvPr>
            <p:ph idx="4294967295"/>
          </p:nvPr>
        </p:nvPicPr>
        <p:blipFill>
          <a:blip r:embed="rId2"/>
          <a:stretch>
            <a:fillRect/>
          </a:stretch>
        </p:blipFill>
        <p:spPr>
          <a:xfrm>
            <a:off x="2536546" y="2640563"/>
            <a:ext cx="7778508" cy="2052885"/>
          </a:xfrm>
          <a:prstGeom prst="rect">
            <a:avLst/>
          </a:prstGeom>
        </p:spPr>
      </p:pic>
    </p:spTree>
    <p:extLst>
      <p:ext uri="{BB962C8B-B14F-4D97-AF65-F5344CB8AC3E}">
        <p14:creationId xmlns:p14="http://schemas.microsoft.com/office/powerpoint/2010/main" val="1451747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1432955718"/>
              </p:ext>
            </p:extLst>
          </p:nvPr>
        </p:nvGraphicFramePr>
        <p:xfrm>
          <a:off x="1154097" y="1575368"/>
          <a:ext cx="10199703" cy="4603591"/>
        </p:xfrm>
        <a:graphic>
          <a:graphicData uri="http://schemas.openxmlformats.org/drawingml/2006/table">
            <a:tbl>
              <a:tblPr firstRow="1" bandRow="1">
                <a:tableStyleId>{8A107856-5554-42FB-B03E-39F5DBC370BA}</a:tableStyleId>
              </a:tblPr>
              <a:tblGrid>
                <a:gridCol w="10199703">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Student Affairs plans to keep</a:t>
                      </a:r>
                      <a:r>
                        <a:rPr lang="en-US" sz="1900" b="0" kern="1200" dirty="0">
                          <a:solidFill>
                            <a:schemeClr val="tx1"/>
                          </a:solidFill>
                        </a:rPr>
                        <a:t> </a:t>
                      </a:r>
                      <a:r>
                        <a:rPr lang="en-US" sz="1900" b="0" kern="1200" dirty="0">
                          <a:solidFill>
                            <a:schemeClr val="accent1">
                              <a:lumMod val="75000"/>
                            </a:schemeClr>
                          </a:solidFill>
                        </a:rPr>
                        <a:t>Residence Life’s Faculty in Residence Program</a:t>
                      </a:r>
                      <a:r>
                        <a:rPr lang="en-US" sz="1900" b="0" kern="1200" dirty="0">
                          <a:solidFill>
                            <a:srgbClr val="000000"/>
                          </a:solidFill>
                        </a:rPr>
                        <a:t> due to its impact on student success. This action aligns with </a:t>
                      </a:r>
                      <a:r>
                        <a:rPr lang="en-US" sz="1900" b="0" kern="1200" dirty="0">
                          <a:solidFill>
                            <a:schemeClr val="accent1">
                              <a:lumMod val="75000"/>
                            </a:schemeClr>
                          </a:solidFill>
                        </a:rPr>
                        <a:t>Goal 1.1 </a:t>
                      </a:r>
                      <a:r>
                        <a:rPr lang="en-US" sz="1900" b="0" kern="1200" dirty="0">
                          <a:solidFill>
                            <a:srgbClr val="000000"/>
                          </a:solidFill>
                        </a:rPr>
                        <a:t>and will have increase retention, GPA, and completed credits, which ultimately supports </a:t>
                      </a:r>
                      <a:r>
                        <a:rPr lang="en-US" sz="1900" b="0" kern="1200" dirty="0">
                          <a:solidFill>
                            <a:schemeClr val="accent1">
                              <a:lumMod val="75000"/>
                            </a:schemeClr>
                          </a:solidFill>
                        </a:rPr>
                        <a:t>Pillar 2, Retention. </a:t>
                      </a:r>
                      <a:endParaRPr lang="en-US" sz="1900" b="0" kern="1200" dirty="0">
                        <a:solidFill>
                          <a:srgbClr val="000000"/>
                        </a:solidFill>
                      </a:endParaRPr>
                    </a:p>
                    <a:p>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endParaRPr lang="en-US" b="1" dirty="0">
                        <a:solidFill>
                          <a:srgbClr val="000000"/>
                        </a:solidFill>
                      </a:endParaRPr>
                    </a:p>
                    <a:p>
                      <a:pPr marL="457200" marR="0" indent="-457200">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Lira, L., Ma-</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Kellams</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C.,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Hambrook</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K.,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Tiwana</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R.,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Asastasovitou</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L.,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Arabit</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L., Johnston, J., &amp;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Tsau</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T. (2022). The impact of faculty-in-residence programs: A difference-in-differences and cross-sectional approach. </a:t>
                      </a:r>
                      <a:r>
                        <a:rPr lang="en-US" sz="1200" i="1" dirty="0">
                          <a:effectLst/>
                          <a:latin typeface="Times New Roman" panose="02020603050405020304" pitchFamily="18" charset="0"/>
                          <a:ea typeface="Calibri" panose="020F0502020204030204" pitchFamily="34" charset="0"/>
                          <a:cs typeface="Times New Roman" panose="02020603050405020304" pitchFamily="18" charset="0"/>
                        </a:rPr>
                        <a:t>Journal of University Teaching &amp; Learning Practice 19</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(3), 1-18. </a:t>
                      </a:r>
                      <a:r>
                        <a:rPr lang="en-US" sz="12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https://ro.uow.edu.au/jutlp/vol19/iss3/17</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b="1" dirty="0">
                        <a:solidFill>
                          <a:srgbClr val="000000"/>
                        </a:solidFill>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Required:</a:t>
                      </a:r>
                    </a:p>
                    <a:p>
                      <a:endParaRPr lang="en-US" b="1" dirty="0">
                        <a:solidFill>
                          <a:srgbClr val="000000"/>
                        </a:solidFill>
                      </a:endParaRPr>
                    </a:p>
                    <a:p>
                      <a:r>
                        <a:rPr lang="en-US" b="0" dirty="0">
                          <a:solidFill>
                            <a:srgbClr val="000000"/>
                          </a:solidFill>
                          <a:latin typeface="Aptos" panose="020B0004020202020204" pitchFamily="34" charset="0"/>
                        </a:rPr>
                        <a:t>Continued collaborations with partners in Academic Affairs to support the FIR program and explore the opportunities for expansion of the program as space becomes available. </a:t>
                      </a: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Keep Doing</a:t>
            </a:r>
          </a:p>
        </p:txBody>
      </p:sp>
    </p:spTree>
    <p:extLst>
      <p:ext uri="{BB962C8B-B14F-4D97-AF65-F5344CB8AC3E}">
        <p14:creationId xmlns:p14="http://schemas.microsoft.com/office/powerpoint/2010/main" val="2451887349"/>
      </p:ext>
    </p:extLst>
  </p:cSld>
  <p:clrMapOvr>
    <a:masterClrMapping/>
  </p:clrMapOvr>
</p:sld>
</file>

<file path=ppt/theme/theme1.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1953</Words>
  <Application>Microsoft Office PowerPoint</Application>
  <PresentationFormat>Widescreen</PresentationFormat>
  <Paragraphs>170</Paragraphs>
  <Slides>18</Slides>
  <Notes>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18</vt:i4>
      </vt:variant>
    </vt:vector>
  </HeadingPairs>
  <TitlesOfParts>
    <vt:vector size="29" baseType="lpstr">
      <vt:lpstr>Acumin Pro Black</vt:lpstr>
      <vt:lpstr>Aptos</vt:lpstr>
      <vt:lpstr>Arial</vt:lpstr>
      <vt:lpstr>Calibri</vt:lpstr>
      <vt:lpstr>Calibri Light</vt:lpstr>
      <vt:lpstr>Helvetica</vt:lpstr>
      <vt:lpstr>Helvetica Neue</vt:lpstr>
      <vt:lpstr>Helvetica Oblique</vt:lpstr>
      <vt:lpstr>Symbol</vt:lpstr>
      <vt:lpstr>Times New Roman</vt:lpstr>
      <vt:lpstr>Office Theme 2013 - 2022</vt:lpstr>
      <vt:lpstr>Division of Student Affairs</vt:lpstr>
      <vt:lpstr>Division of Student Affairs</vt:lpstr>
      <vt:lpstr>FY 2024 Accomplishments</vt:lpstr>
      <vt:lpstr>FY 2024 Accomplishments</vt:lpstr>
      <vt:lpstr>FY 2024 Accomplishments</vt:lpstr>
      <vt:lpstr>FY 2024 Accomplishments</vt:lpstr>
      <vt:lpstr>PowerPoint Presentation</vt:lpstr>
      <vt:lpstr>Supportive Data </vt:lpstr>
      <vt:lpstr>PowerPoint Presentation</vt:lpstr>
      <vt:lpstr>Supportive Data </vt:lpstr>
      <vt:lpstr>PowerPoint Presentation</vt:lpstr>
      <vt:lpstr>PowerPoint Presentation</vt:lpstr>
      <vt:lpstr>PowerPoint Presentation</vt:lpstr>
      <vt:lpstr>Supportive Data </vt:lpstr>
      <vt:lpstr>PowerPoint Presentation</vt:lpstr>
      <vt:lpstr>Supportive Data </vt:lpstr>
      <vt:lpstr>Student Affairs </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 Division Name</dc:title>
  <dc:creator>Smith, Brianna</dc:creator>
  <cp:lastModifiedBy>Miller, Drew</cp:lastModifiedBy>
  <cp:revision>3</cp:revision>
  <dcterms:created xsi:type="dcterms:W3CDTF">2023-01-09T16:14:47Z</dcterms:created>
  <dcterms:modified xsi:type="dcterms:W3CDTF">2024-04-16T20:36:28Z</dcterms:modified>
</cp:coreProperties>
</file>